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95" r:id="rId3"/>
    <p:sldId id="312" r:id="rId4"/>
    <p:sldId id="296" r:id="rId5"/>
    <p:sldId id="292" r:id="rId6"/>
    <p:sldId id="320" r:id="rId7"/>
    <p:sldId id="321" r:id="rId8"/>
    <p:sldId id="322" r:id="rId9"/>
    <p:sldId id="324" r:id="rId10"/>
    <p:sldId id="323" r:id="rId11"/>
    <p:sldId id="302" r:id="rId12"/>
    <p:sldId id="303" r:id="rId13"/>
    <p:sldId id="289" r:id="rId14"/>
    <p:sldId id="291" r:id="rId15"/>
    <p:sldId id="310" r:id="rId16"/>
    <p:sldId id="305" r:id="rId17"/>
    <p:sldId id="306" r:id="rId18"/>
    <p:sldId id="307" r:id="rId19"/>
    <p:sldId id="308" r:id="rId20"/>
    <p:sldId id="309" r:id="rId21"/>
    <p:sldId id="311" r:id="rId22"/>
    <p:sldId id="265" r:id="rId23"/>
    <p:sldId id="280" r:id="rId24"/>
    <p:sldId id="281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98" r:id="rId34"/>
    <p:sldId id="299" r:id="rId35"/>
    <p:sldId id="267" r:id="rId36"/>
    <p:sldId id="31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67" autoAdjust="0"/>
    <p:restoredTop sz="98381" autoAdjust="0"/>
  </p:normalViewPr>
  <p:slideViewPr>
    <p:cSldViewPr snapToGrid="0">
      <p:cViewPr varScale="1">
        <p:scale>
          <a:sx n="91" d="100"/>
          <a:sy n="91" d="100"/>
        </p:scale>
        <p:origin x="-14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815282-3BC7-0A44-9C15-AD7E39407DE8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32095397-6826-DF43-88C4-A01832E1DB0E}">
      <dgm:prSet phldrT="[Text]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solidFill>
                <a:srgbClr val="000000"/>
              </a:solidFill>
            </a:rPr>
            <a:t>Stochastic Optimization</a:t>
          </a:r>
          <a:endParaRPr lang="en-US" dirty="0">
            <a:solidFill>
              <a:srgbClr val="000000"/>
            </a:solidFill>
          </a:endParaRPr>
        </a:p>
      </dgm:t>
    </dgm:pt>
    <dgm:pt modelId="{23487129-D0FF-E744-9F61-AE2EC5FEC2C0}" type="parTrans" cxnId="{54312E3B-7C6D-0245-B685-4BF91307B067}">
      <dgm:prSet/>
      <dgm:spPr/>
      <dgm:t>
        <a:bodyPr/>
        <a:lstStyle/>
        <a:p>
          <a:endParaRPr lang="en-US"/>
        </a:p>
      </dgm:t>
    </dgm:pt>
    <dgm:pt modelId="{1B78F0A9-A4F1-F049-8392-07AC8E448507}" type="sibTrans" cxnId="{54312E3B-7C6D-0245-B685-4BF91307B067}">
      <dgm:prSet/>
      <dgm:spPr/>
      <dgm:t>
        <a:bodyPr/>
        <a:lstStyle/>
        <a:p>
          <a:endParaRPr lang="en-US"/>
        </a:p>
      </dgm:t>
    </dgm:pt>
    <dgm:pt modelId="{A535C5FD-8380-F047-AB7C-2D3743D8A3CF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solidFill>
                <a:srgbClr val="000000"/>
              </a:solidFill>
            </a:rPr>
            <a:t>Sampling from </a:t>
          </a:r>
        </a:p>
        <a:p>
          <a:endParaRPr lang="en-US" dirty="0" smtClean="0"/>
        </a:p>
      </dgm:t>
    </dgm:pt>
    <dgm:pt modelId="{C7CF76E8-8CCE-FD40-B9E4-87EF4D45DF3F}" type="parTrans" cxnId="{245CA88D-65B8-0341-86EE-34A2E92D5D9F}">
      <dgm:prSet/>
      <dgm:spPr/>
      <dgm:t>
        <a:bodyPr/>
        <a:lstStyle/>
        <a:p>
          <a:endParaRPr lang="en-US"/>
        </a:p>
      </dgm:t>
    </dgm:pt>
    <dgm:pt modelId="{15259883-2D55-5946-8CCC-367AEF1335ED}" type="sibTrans" cxnId="{245CA88D-65B8-0341-86EE-34A2E92D5D9F}">
      <dgm:prSet/>
      <dgm:spPr/>
      <dgm:t>
        <a:bodyPr/>
        <a:lstStyle/>
        <a:p>
          <a:endParaRPr lang="en-US"/>
        </a:p>
      </dgm:t>
    </dgm:pt>
    <dgm:pt modelId="{C5F7FCA1-C775-0A47-96DF-4C1DEB7C938C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Accurate sampling</a:t>
          </a:r>
          <a:endParaRPr lang="en-US" dirty="0">
            <a:solidFill>
              <a:schemeClr val="tx1"/>
            </a:solidFill>
          </a:endParaRPr>
        </a:p>
      </dgm:t>
    </dgm:pt>
    <dgm:pt modelId="{1B7F235E-EE42-0848-89EB-3F231B53D798}" type="parTrans" cxnId="{81C85D89-D90F-1041-81F1-C02723EF6108}">
      <dgm:prSet/>
      <dgm:spPr/>
      <dgm:t>
        <a:bodyPr/>
        <a:lstStyle/>
        <a:p>
          <a:endParaRPr lang="en-US"/>
        </a:p>
      </dgm:t>
    </dgm:pt>
    <dgm:pt modelId="{A7077C66-78BE-2A48-A645-221383FEECF8}" type="sibTrans" cxnId="{81C85D89-D90F-1041-81F1-C02723EF6108}">
      <dgm:prSet/>
      <dgm:spPr/>
      <dgm:t>
        <a:bodyPr/>
        <a:lstStyle/>
        <a:p>
          <a:endParaRPr lang="en-US"/>
        </a:p>
      </dgm:t>
    </dgm:pt>
    <dgm:pt modelId="{C6F011A0-5770-FB48-975B-284FF8C87FE1}" type="pres">
      <dgm:prSet presAssocID="{30815282-3BC7-0A44-9C15-AD7E39407DE8}" presName="CompostProcess" presStyleCnt="0">
        <dgm:presLayoutVars>
          <dgm:dir/>
          <dgm:resizeHandles val="exact"/>
        </dgm:presLayoutVars>
      </dgm:prSet>
      <dgm:spPr/>
    </dgm:pt>
    <dgm:pt modelId="{2B8F5AD0-8341-514A-85B1-40185C3E8F97}" type="pres">
      <dgm:prSet presAssocID="{30815282-3BC7-0A44-9C15-AD7E39407DE8}" presName="arrow" presStyleLbl="bgShp" presStyleIdx="0" presStyleCnt="1" custLinFactNeighborX="2390" custLinFactNeighborY="-58758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/>
    </dgm:pt>
    <dgm:pt modelId="{E71B5DCA-AAEC-C648-B952-006E19666B6B}" type="pres">
      <dgm:prSet presAssocID="{30815282-3BC7-0A44-9C15-AD7E39407DE8}" presName="linearProcess" presStyleCnt="0"/>
      <dgm:spPr/>
    </dgm:pt>
    <dgm:pt modelId="{A0198A4F-98F0-1D49-94EC-69347784BD57}" type="pres">
      <dgm:prSet presAssocID="{32095397-6826-DF43-88C4-A01832E1DB0E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20C02-7496-2044-8457-E174666F7E0E}" type="pres">
      <dgm:prSet presAssocID="{1B78F0A9-A4F1-F049-8392-07AC8E448507}" presName="sibTrans" presStyleCnt="0"/>
      <dgm:spPr/>
    </dgm:pt>
    <dgm:pt modelId="{5A7A5C87-16F4-8449-9A54-E96DF15BD6D4}" type="pres">
      <dgm:prSet presAssocID="{A535C5FD-8380-F047-AB7C-2D3743D8A3CF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85C6B-1891-3144-B6B4-E15F6AC00B2A}" type="pres">
      <dgm:prSet presAssocID="{15259883-2D55-5946-8CCC-367AEF1335ED}" presName="sibTrans" presStyleCnt="0"/>
      <dgm:spPr/>
    </dgm:pt>
    <dgm:pt modelId="{126697F7-9302-684E-809E-67B95CC30ADE}" type="pres">
      <dgm:prSet presAssocID="{C5F7FCA1-C775-0A47-96DF-4C1DEB7C938C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45CA88D-65B8-0341-86EE-34A2E92D5D9F}" srcId="{30815282-3BC7-0A44-9C15-AD7E39407DE8}" destId="{A535C5FD-8380-F047-AB7C-2D3743D8A3CF}" srcOrd="1" destOrd="0" parTransId="{C7CF76E8-8CCE-FD40-B9E4-87EF4D45DF3F}" sibTransId="{15259883-2D55-5946-8CCC-367AEF1335ED}"/>
    <dgm:cxn modelId="{81C85D89-D90F-1041-81F1-C02723EF6108}" srcId="{30815282-3BC7-0A44-9C15-AD7E39407DE8}" destId="{C5F7FCA1-C775-0A47-96DF-4C1DEB7C938C}" srcOrd="2" destOrd="0" parTransId="{1B7F235E-EE42-0848-89EB-3F231B53D798}" sibTransId="{A7077C66-78BE-2A48-A645-221383FEECF8}"/>
    <dgm:cxn modelId="{C538FDA6-6F70-CA4B-BF6F-C9CA45D0BA16}" type="presOf" srcId="{32095397-6826-DF43-88C4-A01832E1DB0E}" destId="{A0198A4F-98F0-1D49-94EC-69347784BD57}" srcOrd="0" destOrd="0" presId="urn:microsoft.com/office/officeart/2005/8/layout/hProcess9"/>
    <dgm:cxn modelId="{54312E3B-7C6D-0245-B685-4BF91307B067}" srcId="{30815282-3BC7-0A44-9C15-AD7E39407DE8}" destId="{32095397-6826-DF43-88C4-A01832E1DB0E}" srcOrd="0" destOrd="0" parTransId="{23487129-D0FF-E744-9F61-AE2EC5FEC2C0}" sibTransId="{1B78F0A9-A4F1-F049-8392-07AC8E448507}"/>
    <dgm:cxn modelId="{EE461A10-50BC-E74D-9D43-64501CB90022}" type="presOf" srcId="{30815282-3BC7-0A44-9C15-AD7E39407DE8}" destId="{C6F011A0-5770-FB48-975B-284FF8C87FE1}" srcOrd="0" destOrd="0" presId="urn:microsoft.com/office/officeart/2005/8/layout/hProcess9"/>
    <dgm:cxn modelId="{13F03B17-FF1C-8841-8431-85A1886126D3}" type="presOf" srcId="{A535C5FD-8380-F047-AB7C-2D3743D8A3CF}" destId="{5A7A5C87-16F4-8449-9A54-E96DF15BD6D4}" srcOrd="0" destOrd="0" presId="urn:microsoft.com/office/officeart/2005/8/layout/hProcess9"/>
    <dgm:cxn modelId="{7B764264-0418-2D44-A2ED-A66D922CD813}" type="presOf" srcId="{C5F7FCA1-C775-0A47-96DF-4C1DEB7C938C}" destId="{126697F7-9302-684E-809E-67B95CC30ADE}" srcOrd="0" destOrd="0" presId="urn:microsoft.com/office/officeart/2005/8/layout/hProcess9"/>
    <dgm:cxn modelId="{6F3AF640-2A2D-8A4D-A9B0-D293035C4F54}" type="presParOf" srcId="{C6F011A0-5770-FB48-975B-284FF8C87FE1}" destId="{2B8F5AD0-8341-514A-85B1-40185C3E8F97}" srcOrd="0" destOrd="0" presId="urn:microsoft.com/office/officeart/2005/8/layout/hProcess9"/>
    <dgm:cxn modelId="{5ABFE5EE-3E0D-2144-A693-3483F53996D3}" type="presParOf" srcId="{C6F011A0-5770-FB48-975B-284FF8C87FE1}" destId="{E71B5DCA-AAEC-C648-B952-006E19666B6B}" srcOrd="1" destOrd="0" presId="urn:microsoft.com/office/officeart/2005/8/layout/hProcess9"/>
    <dgm:cxn modelId="{26DFC000-21AE-2C4E-9429-016B39FF7B55}" type="presParOf" srcId="{E71B5DCA-AAEC-C648-B952-006E19666B6B}" destId="{A0198A4F-98F0-1D49-94EC-69347784BD57}" srcOrd="0" destOrd="0" presId="urn:microsoft.com/office/officeart/2005/8/layout/hProcess9"/>
    <dgm:cxn modelId="{A0454CFE-72F2-EF4C-B6D5-E87B4F3EC219}" type="presParOf" srcId="{E71B5DCA-AAEC-C648-B952-006E19666B6B}" destId="{F6620C02-7496-2044-8457-E174666F7E0E}" srcOrd="1" destOrd="0" presId="urn:microsoft.com/office/officeart/2005/8/layout/hProcess9"/>
    <dgm:cxn modelId="{E9CEA3A7-D812-234A-87B8-436F0FE579AE}" type="presParOf" srcId="{E71B5DCA-AAEC-C648-B952-006E19666B6B}" destId="{5A7A5C87-16F4-8449-9A54-E96DF15BD6D4}" srcOrd="2" destOrd="0" presId="urn:microsoft.com/office/officeart/2005/8/layout/hProcess9"/>
    <dgm:cxn modelId="{2CA1FB9A-8161-C44D-839A-BB8835DF726C}" type="presParOf" srcId="{E71B5DCA-AAEC-C648-B952-006E19666B6B}" destId="{23385C6B-1891-3144-B6B4-E15F6AC00B2A}" srcOrd="3" destOrd="0" presId="urn:microsoft.com/office/officeart/2005/8/layout/hProcess9"/>
    <dgm:cxn modelId="{401C7828-2089-EC42-9CD4-C5CE0AC50A29}" type="presParOf" srcId="{E71B5DCA-AAEC-C648-B952-006E19666B6B}" destId="{126697F7-9302-684E-809E-67B95CC30ADE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F5AD0-8341-514A-85B1-40185C3E8F97}">
      <dsp:nvSpPr>
        <dsp:cNvPr id="0" name=""/>
        <dsp:cNvSpPr/>
      </dsp:nvSpPr>
      <dsp:spPr>
        <a:xfrm>
          <a:off x="646755" y="0"/>
          <a:ext cx="5767634" cy="4266274"/>
        </a:xfrm>
        <a:prstGeom prst="rightArrow">
          <a:avLst/>
        </a:prstGeom>
        <a:gradFill rotWithShape="1">
          <a:gsLst>
            <a:gs pos="0">
              <a:schemeClr val="accent6">
                <a:tint val="100000"/>
                <a:shade val="100000"/>
                <a:satMod val="130000"/>
              </a:schemeClr>
            </a:gs>
            <a:gs pos="100000">
              <a:schemeClr val="accent6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A0198A4F-98F0-1D49-94EC-69347784BD57}">
      <dsp:nvSpPr>
        <dsp:cNvPr id="0" name=""/>
        <dsp:cNvSpPr/>
      </dsp:nvSpPr>
      <dsp:spPr>
        <a:xfrm>
          <a:off x="7289" y="1279882"/>
          <a:ext cx="2184067" cy="1706509"/>
        </a:xfrm>
        <a:prstGeom prst="roundRect">
          <a:avLst/>
        </a:prstGeom>
        <a:gradFill rotWithShape="1">
          <a:gsLst>
            <a:gs pos="0">
              <a:schemeClr val="accent2">
                <a:tint val="100000"/>
                <a:shade val="100000"/>
                <a:satMod val="130000"/>
              </a:schemeClr>
            </a:gs>
            <a:gs pos="100000">
              <a:schemeClr val="accent2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solidFill>
                <a:srgbClr val="000000"/>
              </a:solidFill>
            </a:rPr>
            <a:t>Stochastic Optimization</a:t>
          </a:r>
          <a:endParaRPr lang="en-US" sz="2700" kern="1200" dirty="0">
            <a:solidFill>
              <a:srgbClr val="000000"/>
            </a:solidFill>
          </a:endParaRPr>
        </a:p>
      </dsp:txBody>
      <dsp:txXfrm>
        <a:off x="90594" y="1363187"/>
        <a:ext cx="2017457" cy="1539899"/>
      </dsp:txXfrm>
    </dsp:sp>
    <dsp:sp modelId="{5A7A5C87-16F4-8449-9A54-E96DF15BD6D4}">
      <dsp:nvSpPr>
        <dsp:cNvPr id="0" name=""/>
        <dsp:cNvSpPr/>
      </dsp:nvSpPr>
      <dsp:spPr>
        <a:xfrm>
          <a:off x="2300692" y="1279882"/>
          <a:ext cx="2184067" cy="1706509"/>
        </a:xfrm>
        <a:prstGeom prst="roundRect">
          <a:avLst/>
        </a:prstGeom>
        <a:gradFill rotWithShape="1">
          <a:gsLst>
            <a:gs pos="0">
              <a:schemeClr val="accent1">
                <a:tint val="100000"/>
                <a:shade val="100000"/>
                <a:satMod val="130000"/>
              </a:schemeClr>
            </a:gs>
            <a:gs pos="100000">
              <a:schemeClr val="accent1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solidFill>
                <a:srgbClr val="000000"/>
              </a:solidFill>
            </a:rPr>
            <a:t>Sampling from 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 dirty="0" smtClean="0"/>
        </a:p>
      </dsp:txBody>
      <dsp:txXfrm>
        <a:off x="2383997" y="1363187"/>
        <a:ext cx="2017457" cy="1539899"/>
      </dsp:txXfrm>
    </dsp:sp>
    <dsp:sp modelId="{126697F7-9302-684E-809E-67B95CC30ADE}">
      <dsp:nvSpPr>
        <dsp:cNvPr id="0" name=""/>
        <dsp:cNvSpPr/>
      </dsp:nvSpPr>
      <dsp:spPr>
        <a:xfrm>
          <a:off x="4594095" y="1279882"/>
          <a:ext cx="2184067" cy="1706509"/>
        </a:xfrm>
        <a:prstGeom prst="roundRect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solidFill>
                <a:schemeClr val="tx1"/>
              </a:solidFill>
            </a:rPr>
            <a:t>Accurate sampling</a:t>
          </a:r>
          <a:endParaRPr lang="en-US" sz="2700" kern="1200" dirty="0">
            <a:solidFill>
              <a:schemeClr val="tx1"/>
            </a:solidFill>
          </a:endParaRPr>
        </a:p>
      </dsp:txBody>
      <dsp:txXfrm>
        <a:off x="4677400" y="1363187"/>
        <a:ext cx="2017457" cy="1539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7DFE4-39E3-E945-BB70-09B50FEC6DE6}" type="datetimeFigureOut">
              <a:rPr lang="en-US" smtClean="0"/>
              <a:t>3/29/13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A9BD7-8CA4-EC4F-A072-AA3D083AD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55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9.jpg>
</file>

<file path=ppt/media/image2.jpg>
</file>

<file path=ppt/media/image20.jpg>
</file>

<file path=ppt/media/image21.jpeg>
</file>

<file path=ppt/media/image22.png>
</file>

<file path=ppt/media/image23.jpeg>
</file>

<file path=ppt/media/image24.jpg>
</file>

<file path=ppt/media/image29.png>
</file>

<file path=ppt/media/image3.jpg>
</file>

<file path=ppt/media/image30.png>
</file>

<file path=ppt/media/image31.png>
</file>

<file path=ppt/media/image33.jp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5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B18D0-DB2C-8340-9805-4E383E947015}" type="datetimeFigureOut">
              <a:rPr lang="en-US" smtClean="0"/>
              <a:t>3/29/13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4378A-160A-BC4B-9DAB-250E51E99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60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8832-8618-4445-AA97-60ADACD28DAE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27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AF46F-642F-E446-83E6-DF9191E24EDB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1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3283-7D38-4C40-B8B0-F16AB51ED45C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306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2CFB8-6995-8642-8E09-7BF7D1AB029C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C5C18-1E2B-2F41-BA76-1BB61124BFF4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4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1BF5-343F-D349-8E26-7FDC31EFCE28}" type="datetime1">
              <a:rPr lang="en-US" smtClean="0"/>
              <a:t>3/29/13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83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13D9-FA63-6941-98F6-0F350E2194E3}" type="datetime1">
              <a:rPr lang="en-US" smtClean="0"/>
              <a:t>3/29/13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08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01E46-42B4-7641-806C-B597FED6B22E}" type="datetime1">
              <a:rPr lang="en-US" smtClean="0"/>
              <a:t>3/29/13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9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7AFA-027F-3B46-8537-557B59F62CFB}" type="datetime1">
              <a:rPr lang="en-US" smtClean="0"/>
              <a:t>3/29/13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99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CF870-33A1-7B41-89EA-8C28DEA72DC1}" type="datetime1">
              <a:rPr lang="en-US" smtClean="0"/>
              <a:t>3/29/13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0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570B-1A2D-2B4B-9029-076039BC8031}" type="datetime1">
              <a:rPr lang="en-US" smtClean="0"/>
              <a:t>3/29/13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2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CF4D4-5E85-894F-B3AA-6AF7439D4AD5}" type="datetime1">
              <a:rPr lang="en-US" smtClean="0"/>
              <a:t>3/29/13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25510-36B1-6B4A-9156-B4319CBD1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3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Relationship Id="rId3" Type="http://schemas.openxmlformats.org/officeDocument/2006/relationships/image" Target="../media/image1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jpeg"/><Relationship Id="rId3" Type="http://schemas.openxmlformats.org/officeDocument/2006/relationships/image" Target="../media/image2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jpeg"/><Relationship Id="rId3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jpeg"/><Relationship Id="rId3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Relationship Id="rId3" Type="http://schemas.openxmlformats.org/officeDocument/2006/relationships/image" Target="../media/image33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6.png"/><Relationship Id="rId12" Type="http://schemas.openxmlformats.org/officeDocument/2006/relationships/image" Target="../media/image37.png"/><Relationship Id="rId13" Type="http://schemas.openxmlformats.org/officeDocument/2006/relationships/image" Target="../media/image38.png"/><Relationship Id="rId14" Type="http://schemas.openxmlformats.org/officeDocument/2006/relationships/image" Target="../media/image39.png"/><Relationship Id="rId15" Type="http://schemas.openxmlformats.org/officeDocument/2006/relationships/image" Target="../media/image40.png"/><Relationship Id="rId16" Type="http://schemas.openxmlformats.org/officeDocument/2006/relationships/image" Target="../media/image41.png"/><Relationship Id="rId17" Type="http://schemas.openxmlformats.org/officeDocument/2006/relationships/image" Target="../media/image42.png"/><Relationship Id="rId18" Type="http://schemas.openxmlformats.org/officeDocument/2006/relationships/image" Target="../media/image43.png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4" Type="http://schemas.openxmlformats.org/officeDocument/2006/relationships/tags" Target="../tags/tag13.xml"/><Relationship Id="rId5" Type="http://schemas.openxmlformats.org/officeDocument/2006/relationships/tags" Target="../tags/tag14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44.png"/><Relationship Id="rId8" Type="http://schemas.openxmlformats.org/officeDocument/2006/relationships/image" Target="../media/image45.png"/><Relationship Id="rId9" Type="http://schemas.openxmlformats.org/officeDocument/2006/relationships/image" Target="../media/image46.png"/><Relationship Id="rId10" Type="http://schemas.openxmlformats.org/officeDocument/2006/relationships/image" Target="../media/image47.png"/><Relationship Id="rId1" Type="http://schemas.openxmlformats.org/officeDocument/2006/relationships/tags" Target="../tags/tag10.xml"/><Relationship Id="rId2" Type="http://schemas.openxmlformats.org/officeDocument/2006/relationships/tags" Target="../tags/tag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4" Type="http://schemas.openxmlformats.org/officeDocument/2006/relationships/tags" Target="../tags/tag18.xml"/><Relationship Id="rId5" Type="http://schemas.openxmlformats.org/officeDocument/2006/relationships/tags" Target="../tags/tag19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4.png"/><Relationship Id="rId10" Type="http://schemas.openxmlformats.org/officeDocument/2006/relationships/image" Target="../media/image45.png"/><Relationship Id="rId1" Type="http://schemas.openxmlformats.org/officeDocument/2006/relationships/tags" Target="../tags/tag15.xml"/><Relationship Id="rId2" Type="http://schemas.openxmlformats.org/officeDocument/2006/relationships/tags" Target="../tags/tag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6" Type="http://schemas.openxmlformats.org/officeDocument/2006/relationships/image" Target="../media/image53.png"/><Relationship Id="rId7" Type="http://schemas.openxmlformats.org/officeDocument/2006/relationships/image" Target="../media/image54.png"/><Relationship Id="rId1" Type="http://schemas.openxmlformats.org/officeDocument/2006/relationships/tags" Target="../tags/tag20.xml"/><Relationship Id="rId2" Type="http://schemas.openxmlformats.org/officeDocument/2006/relationships/tags" Target="../tags/tag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4" Type="http://schemas.openxmlformats.org/officeDocument/2006/relationships/tags" Target="../tags/tag26.xml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7" Type="http://schemas.openxmlformats.org/officeDocument/2006/relationships/image" Target="../media/image56.png"/><Relationship Id="rId8" Type="http://schemas.openxmlformats.org/officeDocument/2006/relationships/image" Target="../media/image57.png"/><Relationship Id="rId9" Type="http://schemas.openxmlformats.org/officeDocument/2006/relationships/image" Target="../media/image58.png"/><Relationship Id="rId1" Type="http://schemas.openxmlformats.org/officeDocument/2006/relationships/tags" Target="../tags/tag23.xml"/><Relationship Id="rId2" Type="http://schemas.openxmlformats.org/officeDocument/2006/relationships/tags" Target="../tags/tag2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4" Type="http://schemas.openxmlformats.org/officeDocument/2006/relationships/tags" Target="../tags/tag30.xml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7" Type="http://schemas.openxmlformats.org/officeDocument/2006/relationships/image" Target="../media/image56.png"/><Relationship Id="rId8" Type="http://schemas.openxmlformats.org/officeDocument/2006/relationships/image" Target="../media/image59.png"/><Relationship Id="rId9" Type="http://schemas.openxmlformats.org/officeDocument/2006/relationships/image" Target="../media/image60.png"/><Relationship Id="rId1" Type="http://schemas.openxmlformats.org/officeDocument/2006/relationships/tags" Target="../tags/tag27.xml"/><Relationship Id="rId2" Type="http://schemas.openxmlformats.org/officeDocument/2006/relationships/tags" Target="../tags/tag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emf"/><Relationship Id="rId3" Type="http://schemas.openxmlformats.org/officeDocument/2006/relationships/image" Target="../media/image6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64.emf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Relationship Id="rId3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522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Austerity in MCMC Land:</a:t>
            </a:r>
            <a:br>
              <a:rPr lang="en-US" dirty="0" smtClean="0"/>
            </a:br>
            <a:r>
              <a:rPr lang="en-US" dirty="0" smtClean="0"/>
              <a:t>Cutting the Computational Budget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9874" y="2179958"/>
            <a:ext cx="8124964" cy="242220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Max Welling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(U. Amsterdam / UC Irvine)</a:t>
            </a:r>
          </a:p>
          <a:p>
            <a:endParaRPr lang="en-US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Collaborators: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Yee 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Whye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The </a:t>
            </a:r>
            <a:r>
              <a:rPr lang="en-US" dirty="0">
                <a:solidFill>
                  <a:srgbClr val="77933C"/>
                </a:solidFill>
              </a:rPr>
              <a:t>(</a:t>
            </a:r>
            <a:r>
              <a:rPr lang="en-US" dirty="0" smtClean="0">
                <a:solidFill>
                  <a:srgbClr val="77933C"/>
                </a:solidFill>
              </a:rPr>
              <a:t>University of Oxford)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S. 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Ahn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,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A. 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Korattikara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, Y. Chen </a:t>
            </a:r>
            <a:r>
              <a:rPr lang="en-US" dirty="0" smtClean="0">
                <a:solidFill>
                  <a:srgbClr val="77933C"/>
                </a:solidFill>
              </a:rPr>
              <a:t>(PhD students UCI)</a:t>
            </a:r>
            <a:endParaRPr lang="en-US" dirty="0">
              <a:solidFill>
                <a:srgbClr val="77933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 descr="profi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535" y="4737338"/>
            <a:ext cx="1646013" cy="1749698"/>
          </a:xfrm>
          <a:prstGeom prst="rect">
            <a:avLst/>
          </a:prstGeom>
        </p:spPr>
      </p:pic>
      <p:pic>
        <p:nvPicPr>
          <p:cNvPr id="6" name="Picture 5" descr="Picture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738" y="4853244"/>
            <a:ext cx="1517471" cy="1509506"/>
          </a:xfrm>
          <a:prstGeom prst="rect">
            <a:avLst/>
          </a:prstGeom>
        </p:spPr>
      </p:pic>
      <p:pic>
        <p:nvPicPr>
          <p:cNvPr id="7" name="Picture 6" descr="imag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63" y="4847485"/>
            <a:ext cx="1374006" cy="1608761"/>
          </a:xfrm>
          <a:prstGeom prst="rect">
            <a:avLst/>
          </a:prstGeom>
        </p:spPr>
      </p:pic>
      <p:pic>
        <p:nvPicPr>
          <p:cNvPr id="8" name="Picture 7" descr="profile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5" r="9625" b="24648"/>
          <a:stretch/>
        </p:blipFill>
        <p:spPr>
          <a:xfrm>
            <a:off x="7298266" y="4656667"/>
            <a:ext cx="1456267" cy="181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86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MCMC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87778" y="1792111"/>
            <a:ext cx="7404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 We can generate a correlated sequence of samples that has the posterior</a:t>
            </a:r>
          </a:p>
          <a:p>
            <a:r>
              <a:rPr lang="en-US" dirty="0"/>
              <a:t> </a:t>
            </a:r>
            <a:r>
              <a:rPr lang="en-US" dirty="0" smtClean="0"/>
              <a:t>      as its equilibrium distribution.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56" y="3021160"/>
            <a:ext cx="7196667" cy="165370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995333" y="4673600"/>
            <a:ext cx="1100667" cy="98495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07000" y="5613779"/>
            <a:ext cx="311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Painful when N=1,000,000,000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pai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134" y="4951538"/>
            <a:ext cx="973666" cy="146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4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we doing (wrong)?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 descr="bottlenec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37" b="-570"/>
          <a:stretch/>
        </p:blipFill>
        <p:spPr>
          <a:xfrm>
            <a:off x="2722644" y="3403600"/>
            <a:ext cx="3220956" cy="254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9333" y="4131732"/>
            <a:ext cx="24540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billion real numbers</a:t>
            </a:r>
          </a:p>
          <a:p>
            <a:pPr algn="ctr"/>
            <a:r>
              <a:rPr lang="en-GB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(N log-likelihoods)</a:t>
            </a:r>
            <a:endPara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97598" y="4216398"/>
            <a:ext cx="27765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bit</a:t>
            </a:r>
          </a:p>
          <a:p>
            <a:r>
              <a:rPr lang="en-GB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(accept or reject sample)</a:t>
            </a:r>
            <a:endParaRPr lang="en-GB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102" y="1794933"/>
            <a:ext cx="8802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At every iteration, we compute 1 billion (N) real numbers to make a single binary decision….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910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2125" y="1561849"/>
            <a:ext cx="85844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Observation 1:  In the context of Big Data, </a:t>
            </a:r>
            <a:r>
              <a:rPr lang="en-GB" dirty="0"/>
              <a:t>s</a:t>
            </a:r>
            <a:r>
              <a:rPr lang="en-GB" dirty="0" smtClean="0"/>
              <a:t>tochastic gradient descent </a:t>
            </a:r>
          </a:p>
          <a:p>
            <a:r>
              <a:rPr lang="en-GB" dirty="0"/>
              <a:t> </a:t>
            </a:r>
            <a:r>
              <a:rPr lang="en-GB" dirty="0" smtClean="0"/>
              <a:t>    can make fairly good decisions before MCMC has made a single move.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Observation 2: We don’t think very much about errors caused by sampling from the </a:t>
            </a:r>
          </a:p>
          <a:p>
            <a:r>
              <a:rPr lang="en-GB" dirty="0"/>
              <a:t> </a:t>
            </a:r>
            <a:r>
              <a:rPr lang="en-GB" dirty="0" smtClean="0"/>
              <a:t>     wrong distribution (bias) and errors caused by randomness (variance). 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We think “asymptotically”: reduce bias to zero in burn-in phase, then start sampling to </a:t>
            </a:r>
          </a:p>
          <a:p>
            <a:r>
              <a:rPr lang="en-GB" dirty="0"/>
              <a:t> </a:t>
            </a:r>
            <a:r>
              <a:rPr lang="en-GB" dirty="0" smtClean="0"/>
              <a:t>     reduce variance.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For Big Data we don</a:t>
            </a:r>
            <a:r>
              <a:rPr lang="fr-FR" dirty="0" smtClean="0"/>
              <a:t>’</a:t>
            </a:r>
            <a:r>
              <a:rPr lang="en-GB" dirty="0" smtClean="0"/>
              <a:t>t have that luxury: time is finite and computation on a budget.</a:t>
            </a:r>
          </a:p>
          <a:p>
            <a:endParaRPr lang="en-GB" dirty="0"/>
          </a:p>
          <a:p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Can we do better?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images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52" b="12956"/>
          <a:stretch/>
        </p:blipFill>
        <p:spPr>
          <a:xfrm>
            <a:off x="2916767" y="5080000"/>
            <a:ext cx="3102804" cy="10329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77067" y="4605868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GB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ias</a:t>
            </a:r>
            <a:endParaRPr lang="en-GB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15466" y="4622801"/>
            <a:ext cx="1241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variance</a:t>
            </a:r>
            <a:endParaRPr lang="en-GB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74533" y="6129867"/>
            <a:ext cx="1792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computation</a:t>
            </a:r>
            <a:endParaRPr lang="en-GB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0840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aussian_2D_Pri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2921">
            <a:off x="376615" y="336169"/>
            <a:ext cx="1393665" cy="967823"/>
          </a:xfrm>
          <a:prstGeom prst="rect">
            <a:avLst/>
          </a:prstGeom>
        </p:spPr>
      </p:pic>
      <p:pic>
        <p:nvPicPr>
          <p:cNvPr id="4" name="Picture 3" descr="Gaussian_2D_Pri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2921">
            <a:off x="1734053" y="822512"/>
            <a:ext cx="1828526" cy="1269810"/>
          </a:xfrm>
          <a:prstGeom prst="rect">
            <a:avLst/>
          </a:prstGeom>
        </p:spPr>
      </p:pic>
      <p:pic>
        <p:nvPicPr>
          <p:cNvPr id="5" name="Picture 4" descr="Gaussian_2D_Pri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2921">
            <a:off x="3291013" y="1579605"/>
            <a:ext cx="2216651" cy="1539341"/>
          </a:xfrm>
          <a:prstGeom prst="rect">
            <a:avLst/>
          </a:prstGeom>
        </p:spPr>
      </p:pic>
      <p:pic>
        <p:nvPicPr>
          <p:cNvPr id="6" name="Picture 5" descr="Gaussian_2D_Prio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8" t="14510" r="17152" b="16034"/>
          <a:stretch/>
        </p:blipFill>
        <p:spPr>
          <a:xfrm rot="3918515">
            <a:off x="5242035" y="2731056"/>
            <a:ext cx="1722720" cy="1352720"/>
          </a:xfrm>
          <a:prstGeom prst="rect">
            <a:avLst/>
          </a:prstGeom>
        </p:spPr>
      </p:pic>
      <p:pic>
        <p:nvPicPr>
          <p:cNvPr id="7" name="Picture 6" descr="Gaussian_2D_Prio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8" t="14510" r="17152" b="16034"/>
          <a:stretch/>
        </p:blipFill>
        <p:spPr>
          <a:xfrm rot="5205023">
            <a:off x="6434259" y="4251774"/>
            <a:ext cx="2356142" cy="185009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459160" y="1044922"/>
            <a:ext cx="643396" cy="19685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097418" y="1707895"/>
            <a:ext cx="658674" cy="3664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41782" y="2706151"/>
            <a:ext cx="476885" cy="3125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621988" y="3960317"/>
            <a:ext cx="455745" cy="5122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3015" y="3444159"/>
            <a:ext cx="368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Markov  Chain Convergence 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3056425" y="734928"/>
            <a:ext cx="852067" cy="50685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085181" y="550262"/>
            <a:ext cx="2443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Error dominated by bias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5742252" y="5485879"/>
            <a:ext cx="970966" cy="22609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81147" y="5485879"/>
            <a:ext cx="2861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Error dominated by variance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66400" y="637786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291245" y="1442569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221645" y="2088895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996823" y="3459174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505102" y="4546180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622027" y="5180701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077733" y="4870257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001812" y="5155090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886501" y="5614836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7239812" y="5320520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599847" y="5758069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907068" y="4731126"/>
            <a:ext cx="189489" cy="194283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60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MCMC tradeoff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42875" y="1313892"/>
            <a:ext cx="77380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Y</a:t>
            </a:r>
            <a:r>
              <a:rPr lang="en-US" dirty="0" smtClean="0"/>
              <a:t>ou have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dirty="0" smtClean="0"/>
              <a:t> units of computation to achieve the lowest possible error.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Your MCMC procedure has a knob to create bias in return for “computation”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14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560059" y="2677086"/>
            <a:ext cx="5028036" cy="3320266"/>
            <a:chOff x="1560059" y="2677086"/>
            <a:chExt cx="5028036" cy="3320266"/>
          </a:xfrm>
        </p:grpSpPr>
        <p:pic>
          <p:nvPicPr>
            <p:cNvPr id="9" name="Picture 8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43779">
              <a:off x="3923411" y="3315737"/>
              <a:ext cx="3303336" cy="2026033"/>
            </a:xfrm>
            <a:prstGeom prst="rect">
              <a:avLst/>
            </a:prstGeom>
          </p:spPr>
        </p:pic>
        <p:pic>
          <p:nvPicPr>
            <p:cNvPr id="10" name="Picture 9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31063" flipH="1">
              <a:off x="921408" y="3332667"/>
              <a:ext cx="3303336" cy="2026033"/>
            </a:xfrm>
            <a:prstGeom prst="rect">
              <a:avLst/>
            </a:prstGeom>
          </p:spPr>
        </p:pic>
        <p:pic>
          <p:nvPicPr>
            <p:cNvPr id="6" name="Picture 5" descr="033224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3155" y="3251765"/>
              <a:ext cx="2003778" cy="2010456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6807200" y="5655733"/>
            <a:ext cx="18910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Turn right: </a:t>
            </a:r>
          </a:p>
          <a:p>
            <a:r>
              <a:rPr lang="en-GB" dirty="0" smtClean="0"/>
              <a:t>Fast: strong bias</a:t>
            </a:r>
          </a:p>
          <a:p>
            <a:r>
              <a:rPr lang="en-GB" dirty="0"/>
              <a:t> </a:t>
            </a:r>
            <a:r>
              <a:rPr lang="en-GB" dirty="0" smtClean="0"/>
              <a:t>         low variance 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321733" y="5677647"/>
            <a:ext cx="2007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Turn left: </a:t>
            </a:r>
          </a:p>
          <a:p>
            <a:r>
              <a:rPr lang="en-GB" dirty="0" smtClean="0"/>
              <a:t>Slow: small bias, </a:t>
            </a:r>
          </a:p>
          <a:p>
            <a:r>
              <a:rPr lang="en-GB" dirty="0" smtClean="0"/>
              <a:t>           high variance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0" y="5740401"/>
            <a:ext cx="2592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Claim: the optimal setting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             depends on T!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764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Two Ways to turn a  Knob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15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67274" y="1913467"/>
            <a:ext cx="1183141" cy="863600"/>
            <a:chOff x="1560059" y="2677086"/>
            <a:chExt cx="5028036" cy="3320266"/>
          </a:xfrm>
        </p:grpSpPr>
        <p:pic>
          <p:nvPicPr>
            <p:cNvPr id="5" name="Picture 4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43779">
              <a:off x="3923411" y="3315737"/>
              <a:ext cx="3303336" cy="2026033"/>
            </a:xfrm>
            <a:prstGeom prst="rect">
              <a:avLst/>
            </a:prstGeom>
          </p:spPr>
        </p:pic>
        <p:pic>
          <p:nvPicPr>
            <p:cNvPr id="6" name="Picture 5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31063" flipH="1">
              <a:off x="921408" y="3332667"/>
              <a:ext cx="3303336" cy="2026033"/>
            </a:xfrm>
            <a:prstGeom prst="rect">
              <a:avLst/>
            </a:prstGeom>
          </p:spPr>
        </p:pic>
        <p:pic>
          <p:nvPicPr>
            <p:cNvPr id="7" name="Picture 6" descr="033224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3155" y="3251765"/>
              <a:ext cx="2003778" cy="2010456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998396" y="1980277"/>
            <a:ext cx="660950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/>
              <a:t>A</a:t>
            </a:r>
            <a:r>
              <a:rPr lang="en-GB" dirty="0" smtClean="0"/>
              <a:t>ccept a proposal with a given confidence:</a:t>
            </a:r>
          </a:p>
          <a:p>
            <a:r>
              <a:rPr lang="en-GB" dirty="0"/>
              <a:t> </a:t>
            </a:r>
            <a:r>
              <a:rPr lang="en-GB" dirty="0" smtClean="0"/>
              <a:t>     easy proposals now require far fewer data-items for a decision.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Knob = Confidence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 smtClean="0"/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err="1" smtClean="0">
                <a:solidFill>
                  <a:srgbClr val="7F7F7F"/>
                </a:solidFill>
              </a:rPr>
              <a:t>Langevin</a:t>
            </a:r>
            <a:r>
              <a:rPr lang="en-GB" dirty="0" smtClean="0">
                <a:solidFill>
                  <a:srgbClr val="7F7F7F"/>
                </a:solidFill>
              </a:rPr>
              <a:t> dynamics based on stochastic gradients: ignore MH step</a:t>
            </a:r>
          </a:p>
          <a:p>
            <a:pPr marL="285750" indent="-285750">
              <a:buFont typeface="Arial"/>
              <a:buChar char="•"/>
            </a:pPr>
            <a:endParaRPr lang="en-GB" dirty="0">
              <a:solidFill>
                <a:srgbClr val="7F7F7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rgbClr val="7F7F7F"/>
                </a:solidFill>
              </a:rPr>
              <a:t> Knob =  Stepsize</a:t>
            </a:r>
          </a:p>
          <a:p>
            <a:endParaRPr lang="en-GB" dirty="0"/>
          </a:p>
        </p:txBody>
      </p:sp>
      <p:grpSp>
        <p:nvGrpSpPr>
          <p:cNvPr id="9" name="Group 8"/>
          <p:cNvGrpSpPr/>
          <p:nvPr/>
        </p:nvGrpSpPr>
        <p:grpSpPr>
          <a:xfrm>
            <a:off x="512768" y="3656214"/>
            <a:ext cx="1183141" cy="863600"/>
            <a:chOff x="1560059" y="2677086"/>
            <a:chExt cx="5028036" cy="3320266"/>
          </a:xfrm>
        </p:grpSpPr>
        <p:pic>
          <p:nvPicPr>
            <p:cNvPr id="10" name="Picture 9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43779">
              <a:off x="3923411" y="3315737"/>
              <a:ext cx="3303336" cy="2026033"/>
            </a:xfrm>
            <a:prstGeom prst="rect">
              <a:avLst/>
            </a:prstGeom>
          </p:spPr>
        </p:pic>
        <p:pic>
          <p:nvPicPr>
            <p:cNvPr id="11" name="Picture 10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31063" flipH="1">
              <a:off x="921408" y="3332667"/>
              <a:ext cx="3303336" cy="2026033"/>
            </a:xfrm>
            <a:prstGeom prst="rect">
              <a:avLst/>
            </a:prstGeom>
          </p:spPr>
        </p:pic>
        <p:pic>
          <p:nvPicPr>
            <p:cNvPr id="12" name="Picture 11" descr="033224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3155" y="3251765"/>
              <a:ext cx="2003778" cy="2010456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4145613" y="4477405"/>
            <a:ext cx="3948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[</a:t>
            </a:r>
            <a:r>
              <a:rPr lang="en-US" sz="1600" dirty="0" smtClean="0">
                <a:solidFill>
                  <a:srgbClr val="0000FF"/>
                </a:solidFill>
              </a:rPr>
              <a:t>W. &amp; Teh, ICML 2011; </a:t>
            </a:r>
            <a:r>
              <a:rPr lang="en-US" sz="1600" dirty="0" err="1" smtClean="0">
                <a:solidFill>
                  <a:srgbClr val="0000FF"/>
                </a:solidFill>
              </a:rPr>
              <a:t>Ahn</a:t>
            </a:r>
            <a:r>
              <a:rPr lang="en-US" sz="1600" dirty="0" smtClean="0">
                <a:solidFill>
                  <a:srgbClr val="0000FF"/>
                </a:solidFill>
              </a:rPr>
              <a:t>, et al, ICML 2012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4253190" y="2836864"/>
            <a:ext cx="390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[</a:t>
            </a:r>
            <a:r>
              <a:rPr lang="en-US" sz="1600" dirty="0" err="1" smtClean="0">
                <a:solidFill>
                  <a:srgbClr val="0000FF"/>
                </a:solidFill>
              </a:rPr>
              <a:t>Korattikara</a:t>
            </a:r>
            <a:r>
              <a:rPr lang="en-US" sz="1600" dirty="0" smtClean="0">
                <a:solidFill>
                  <a:srgbClr val="0000FF"/>
                </a:solidFill>
              </a:rPr>
              <a:t> et al, ICML 1023 (under review)</a:t>
            </a:r>
            <a:r>
              <a:rPr lang="en-US" sz="1600" dirty="0" smtClean="0"/>
              <a:t>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97324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Metropolis Hastings on a Budget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3551" y="1548160"/>
            <a:ext cx="2858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Standard MH rule. Accept if: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00972" y="5867041"/>
            <a:ext cx="882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Frame as statistical test: given n&lt;N data-items, can we confidently conclude:                     ?                         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2" y="2151528"/>
            <a:ext cx="8096536" cy="3222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034" y="5951341"/>
            <a:ext cx="972672" cy="23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50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MH as a Statistical Test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68" y="1643265"/>
            <a:ext cx="1426506" cy="588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226" y="2400519"/>
            <a:ext cx="3323350" cy="11559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39880" y="1515605"/>
            <a:ext cx="5592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Construct a t-statistic using using a random draw of</a:t>
            </a:r>
          </a:p>
          <a:p>
            <a:r>
              <a:rPr lang="en-GB" dirty="0"/>
              <a:t> </a:t>
            </a:r>
            <a:r>
              <a:rPr lang="en-GB" dirty="0" smtClean="0"/>
              <a:t>    n data-cases out of N data-cases, </a:t>
            </a:r>
            <a:r>
              <a:rPr lang="en-GB" i="1" dirty="0" smtClean="0"/>
              <a:t>without replacement.</a:t>
            </a:r>
            <a:endParaRPr lang="en-GB" i="1" dirty="0"/>
          </a:p>
        </p:txBody>
      </p:sp>
      <p:cxnSp>
        <p:nvCxnSpPr>
          <p:cNvPr id="9" name="Straight Arrow Connector 8"/>
          <p:cNvCxnSpPr>
            <a:stCxn id="10" idx="1"/>
          </p:cNvCxnSpPr>
          <p:nvPr/>
        </p:nvCxnSpPr>
        <p:spPr>
          <a:xfrm flipH="1">
            <a:off x="6628041" y="2932424"/>
            <a:ext cx="520814" cy="26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48855" y="2609258"/>
            <a:ext cx="1995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Correction factor </a:t>
            </a:r>
          </a:p>
          <a:p>
            <a:r>
              <a:rPr lang="en-GB" dirty="0" smtClean="0"/>
              <a:t>for no replacement</a:t>
            </a:r>
            <a:endParaRPr lang="en-GB" dirty="0"/>
          </a:p>
        </p:txBody>
      </p:sp>
      <p:grpSp>
        <p:nvGrpSpPr>
          <p:cNvPr id="28" name="Group 27"/>
          <p:cNvGrpSpPr/>
          <p:nvPr/>
        </p:nvGrpSpPr>
        <p:grpSpPr>
          <a:xfrm>
            <a:off x="603036" y="3556172"/>
            <a:ext cx="6203093" cy="3197240"/>
            <a:chOff x="603036" y="3556172"/>
            <a:chExt cx="6203093" cy="3197240"/>
          </a:xfrm>
        </p:grpSpPr>
        <p:grpSp>
          <p:nvGrpSpPr>
            <p:cNvPr id="18" name="Group 17"/>
            <p:cNvGrpSpPr/>
            <p:nvPr/>
          </p:nvGrpSpPr>
          <p:grpSpPr>
            <a:xfrm>
              <a:off x="603036" y="3556172"/>
              <a:ext cx="6203093" cy="3197240"/>
              <a:chOff x="603036" y="3556172"/>
              <a:chExt cx="6203093" cy="3197240"/>
            </a:xfrm>
          </p:grpSpPr>
          <p:pic>
            <p:nvPicPr>
              <p:cNvPr id="13" name="Picture 12" descr="chapter3__165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889"/>
              <a:stretch/>
            </p:blipFill>
            <p:spPr>
              <a:xfrm>
                <a:off x="603036" y="3556172"/>
                <a:ext cx="6203093" cy="3197240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3346824" y="5319058"/>
                <a:ext cx="776942" cy="463177"/>
              </a:xfrm>
              <a:prstGeom prst="rect">
                <a:avLst/>
              </a:prstGeom>
              <a:ln>
                <a:solidFill>
                  <a:srgbClr val="FFFF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3302000" y="4990353"/>
              <a:ext cx="80021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c</a:t>
              </a:r>
              <a:r>
                <a:rPr lang="en-GB" dirty="0" smtClean="0">
                  <a:solidFill>
                    <a:srgbClr val="FF0000"/>
                  </a:solidFill>
                </a:rPr>
                <a:t>ollect</a:t>
              </a:r>
            </a:p>
            <a:p>
              <a:r>
                <a:rPr lang="en-GB" dirty="0">
                  <a:solidFill>
                    <a:srgbClr val="FF0000"/>
                  </a:solidFill>
                </a:rPr>
                <a:t>m</a:t>
              </a:r>
              <a:r>
                <a:rPr lang="en-GB" dirty="0" smtClean="0">
                  <a:solidFill>
                    <a:srgbClr val="FF0000"/>
                  </a:solidFill>
                </a:rPr>
                <a:t>ore </a:t>
              </a:r>
            </a:p>
            <a:p>
              <a:r>
                <a:rPr lang="en-GB" dirty="0" smtClean="0">
                  <a:solidFill>
                    <a:srgbClr val="FF0000"/>
                  </a:solidFill>
                </a:rPr>
                <a:t>data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4763382" y="5169647"/>
              <a:ext cx="944147" cy="144062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721411" y="4661647"/>
              <a:ext cx="16763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a</a:t>
              </a:r>
              <a:r>
                <a:rPr lang="en-GB" dirty="0" smtClean="0">
                  <a:solidFill>
                    <a:srgbClr val="FF0000"/>
                  </a:solidFill>
                </a:rPr>
                <a:t>ccept proposal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2375647" y="5199529"/>
              <a:ext cx="284017" cy="142866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078752" y="4604870"/>
              <a:ext cx="1597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reject proposal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0851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259" y="0"/>
            <a:ext cx="8229600" cy="1143000"/>
          </a:xfrm>
        </p:spPr>
        <p:txBody>
          <a:bodyPr/>
          <a:lstStyle/>
          <a:p>
            <a:r>
              <a:rPr lang="en-GB" dirty="0" smtClean="0"/>
              <a:t>Sequential Hypothesis Tests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18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694799" y="986117"/>
            <a:ext cx="4028729" cy="2181411"/>
            <a:chOff x="603036" y="3556172"/>
            <a:chExt cx="6203093" cy="3197240"/>
          </a:xfrm>
        </p:grpSpPr>
        <p:grpSp>
          <p:nvGrpSpPr>
            <p:cNvPr id="5" name="Group 4"/>
            <p:cNvGrpSpPr/>
            <p:nvPr/>
          </p:nvGrpSpPr>
          <p:grpSpPr>
            <a:xfrm>
              <a:off x="603036" y="3556172"/>
              <a:ext cx="6203093" cy="3197240"/>
              <a:chOff x="603036" y="3556172"/>
              <a:chExt cx="6203093" cy="3197240"/>
            </a:xfrm>
          </p:grpSpPr>
          <p:pic>
            <p:nvPicPr>
              <p:cNvPr id="11" name="Picture 10" descr="chapter3__165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889"/>
              <a:stretch/>
            </p:blipFill>
            <p:spPr>
              <a:xfrm>
                <a:off x="603036" y="3556172"/>
                <a:ext cx="6203093" cy="3197240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/>
              <p:nvPr/>
            </p:nvSpPr>
            <p:spPr>
              <a:xfrm>
                <a:off x="3346824" y="5319058"/>
                <a:ext cx="776942" cy="463177"/>
              </a:xfrm>
              <a:prstGeom prst="rect">
                <a:avLst/>
              </a:prstGeom>
              <a:ln>
                <a:solidFill>
                  <a:srgbClr val="FFFFFF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3302000" y="4990353"/>
              <a:ext cx="721301" cy="7636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rgbClr val="FF0000"/>
                  </a:solidFill>
                </a:rPr>
                <a:t>c</a:t>
              </a:r>
              <a:r>
                <a:rPr lang="en-GB" sz="1400" dirty="0" smtClean="0">
                  <a:solidFill>
                    <a:srgbClr val="FF0000"/>
                  </a:solidFill>
                </a:rPr>
                <a:t>ollect</a:t>
              </a:r>
            </a:p>
            <a:p>
              <a:r>
                <a:rPr lang="en-GB" sz="1400" dirty="0">
                  <a:solidFill>
                    <a:srgbClr val="FF0000"/>
                  </a:solidFill>
                </a:rPr>
                <a:t>m</a:t>
              </a:r>
              <a:r>
                <a:rPr lang="en-GB" sz="1400" dirty="0" smtClean="0">
                  <a:solidFill>
                    <a:srgbClr val="FF0000"/>
                  </a:solidFill>
                </a:rPr>
                <a:t>ore </a:t>
              </a:r>
            </a:p>
            <a:p>
              <a:r>
                <a:rPr lang="en-GB" sz="1400" dirty="0" smtClean="0">
                  <a:solidFill>
                    <a:srgbClr val="FF0000"/>
                  </a:solidFill>
                </a:rPr>
                <a:t>data</a:t>
              </a:r>
              <a:endParaRPr lang="en-GB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4763382" y="5169647"/>
              <a:ext cx="944147" cy="144062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4721411" y="4661647"/>
              <a:ext cx="1463057" cy="318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rgbClr val="FF0000"/>
                  </a:solidFill>
                </a:rPr>
                <a:t>a</a:t>
              </a:r>
              <a:r>
                <a:rPr lang="en-GB" sz="1400" dirty="0" smtClean="0">
                  <a:solidFill>
                    <a:srgbClr val="FF0000"/>
                  </a:solidFill>
                </a:rPr>
                <a:t>ccept proposal</a:t>
              </a:r>
              <a:endParaRPr lang="en-GB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2375647" y="5199529"/>
              <a:ext cx="284017" cy="142866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078752" y="4604870"/>
              <a:ext cx="1396300" cy="318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 smtClean="0">
                  <a:solidFill>
                    <a:srgbClr val="FF0000"/>
                  </a:solidFill>
                </a:rPr>
                <a:t>reject proposal</a:t>
              </a:r>
              <a:endParaRPr lang="en-GB" sz="1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971177" y="3426739"/>
            <a:ext cx="7661072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Our algorithm draws more data (w/o/ replacement) until a decision is made.</a:t>
            </a:r>
          </a:p>
          <a:p>
            <a:pPr marL="285750" indent="-285750">
              <a:buFont typeface="Arial"/>
              <a:buChar char="•"/>
            </a:pPr>
            <a:endParaRPr lang="en-GB" dirty="0" smtClean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When n=N the test is equivalent to the standard MH test (decision is forced).</a:t>
            </a:r>
          </a:p>
          <a:p>
            <a:pPr marL="285750" indent="-285750">
              <a:buFont typeface="Arial"/>
              <a:buChar char="•"/>
            </a:pPr>
            <a:endParaRPr lang="en-GB" dirty="0" smtClean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The procedure is related to “</a:t>
            </a:r>
            <a:r>
              <a:rPr lang="en-GB" dirty="0" err="1" smtClean="0"/>
              <a:t>Pocock</a:t>
            </a:r>
            <a:r>
              <a:rPr lang="en-GB" dirty="0" smtClean="0"/>
              <a:t> Sequential Design”.</a:t>
            </a:r>
          </a:p>
          <a:p>
            <a:pPr marL="285750" indent="-285750">
              <a:buFont typeface="Arial"/>
              <a:buChar char="•"/>
            </a:pPr>
            <a:endParaRPr lang="en-GB" dirty="0" smtClean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We can bound the error in the equilibrium distribution because we </a:t>
            </a:r>
          </a:p>
          <a:p>
            <a:r>
              <a:rPr lang="en-GB" dirty="0"/>
              <a:t> </a:t>
            </a:r>
            <a:r>
              <a:rPr lang="en-GB" dirty="0" smtClean="0"/>
              <a:t>     control the error in the transition probability .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Easy decisions (e.g. during burn-in) can now be made very fast.</a:t>
            </a:r>
          </a:p>
        </p:txBody>
      </p:sp>
    </p:spTree>
    <p:extLst>
      <p:ext uri="{BB962C8B-B14F-4D97-AF65-F5344CB8AC3E}">
        <p14:creationId xmlns:p14="http://schemas.microsoft.com/office/powerpoint/2010/main" val="3835192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Tradeoff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76" y="1559870"/>
            <a:ext cx="6531273" cy="44315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59530" y="2928471"/>
            <a:ext cx="221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Percentage data used</a:t>
            </a:r>
            <a:endParaRPr lang="en-GB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255383" y="3287059"/>
            <a:ext cx="525793" cy="9774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6992607" y="3693459"/>
            <a:ext cx="525793" cy="9774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212353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Percentage wrong decisions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062941" y="5976470"/>
            <a:ext cx="3721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Allowed uncertainty to make decision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1099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3418965" cy="25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666" y="1"/>
            <a:ext cx="4736557" cy="3201562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5336822" y="2050009"/>
            <a:ext cx="914400" cy="91440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data-explosio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492" y="3940487"/>
            <a:ext cx="4357508" cy="2451098"/>
          </a:xfrm>
          <a:prstGeom prst="rect">
            <a:avLst/>
          </a:prstGeom>
        </p:spPr>
      </p:pic>
      <p:pic>
        <p:nvPicPr>
          <p:cNvPr id="3" name="Picture 2" descr="hp_discover_brontoby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8947"/>
            <a:ext cx="4961467" cy="2889053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53967" y="2536721"/>
            <a:ext cx="4146345" cy="1015663"/>
            <a:chOff x="764320" y="2222956"/>
            <a:chExt cx="4146345" cy="1015663"/>
          </a:xfrm>
        </p:grpSpPr>
        <p:sp>
          <p:nvSpPr>
            <p:cNvPr id="6" name="TextBox 5"/>
            <p:cNvSpPr txBox="1"/>
            <p:nvPr/>
          </p:nvSpPr>
          <p:spPr>
            <a:xfrm rot="20685219">
              <a:off x="880532" y="2222956"/>
              <a:ext cx="403013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GB" sz="3200" b="1" dirty="0" smtClean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The Big Data Hype</a:t>
              </a:r>
            </a:p>
            <a:p>
              <a:endParaRPr lang="en-GB" sz="2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20604238">
              <a:off x="764320" y="2743202"/>
              <a:ext cx="3933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(and what it means if you’re a Bayesian)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28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Logistic Regression on MNIST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4459"/>
            <a:ext cx="9144000" cy="518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7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Two Ways to turn a  Knob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21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67274" y="1913467"/>
            <a:ext cx="1183141" cy="863600"/>
            <a:chOff x="1560059" y="2677086"/>
            <a:chExt cx="5028036" cy="3320266"/>
          </a:xfrm>
        </p:grpSpPr>
        <p:pic>
          <p:nvPicPr>
            <p:cNvPr id="5" name="Picture 4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43779">
              <a:off x="3923411" y="3315737"/>
              <a:ext cx="3303336" cy="2026033"/>
            </a:xfrm>
            <a:prstGeom prst="rect">
              <a:avLst/>
            </a:prstGeom>
          </p:spPr>
        </p:pic>
        <p:pic>
          <p:nvPicPr>
            <p:cNvPr id="6" name="Picture 5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31063" flipH="1">
              <a:off x="921408" y="3332667"/>
              <a:ext cx="3303336" cy="2026033"/>
            </a:xfrm>
            <a:prstGeom prst="rect">
              <a:avLst/>
            </a:prstGeom>
          </p:spPr>
        </p:pic>
        <p:pic>
          <p:nvPicPr>
            <p:cNvPr id="7" name="Picture 6" descr="033224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3155" y="3251765"/>
              <a:ext cx="2003778" cy="2010456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998396" y="1980277"/>
            <a:ext cx="660950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en-GB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ccept a proposal with a given confidence:</a:t>
            </a:r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easy proposals now require far fewer data-items for a decision.</a:t>
            </a:r>
          </a:p>
          <a:p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Knob = Confidence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endParaRPr lang="en-GB" dirty="0" smtClean="0"/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err="1" smtClean="0"/>
              <a:t>Langevin</a:t>
            </a:r>
            <a:r>
              <a:rPr lang="en-GB" dirty="0" smtClean="0"/>
              <a:t> dynamics based on stochastic gradients: ignore MH step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 Knob =  Stepsize</a:t>
            </a:r>
          </a:p>
          <a:p>
            <a:endParaRPr lang="en-GB" dirty="0"/>
          </a:p>
        </p:txBody>
      </p:sp>
      <p:grpSp>
        <p:nvGrpSpPr>
          <p:cNvPr id="9" name="Group 8"/>
          <p:cNvGrpSpPr/>
          <p:nvPr/>
        </p:nvGrpSpPr>
        <p:grpSpPr>
          <a:xfrm>
            <a:off x="512768" y="3656214"/>
            <a:ext cx="1183141" cy="863600"/>
            <a:chOff x="1560059" y="2677086"/>
            <a:chExt cx="5028036" cy="3320266"/>
          </a:xfrm>
        </p:grpSpPr>
        <p:pic>
          <p:nvPicPr>
            <p:cNvPr id="10" name="Picture 9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43779">
              <a:off x="3923411" y="3315737"/>
              <a:ext cx="3303336" cy="2026033"/>
            </a:xfrm>
            <a:prstGeom prst="rect">
              <a:avLst/>
            </a:prstGeom>
          </p:spPr>
        </p:pic>
        <p:pic>
          <p:nvPicPr>
            <p:cNvPr id="11" name="Picture 10" descr="images-1.jpe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31063" flipH="1">
              <a:off x="921408" y="3332667"/>
              <a:ext cx="3303336" cy="2026033"/>
            </a:xfrm>
            <a:prstGeom prst="rect">
              <a:avLst/>
            </a:prstGeom>
          </p:spPr>
        </p:pic>
        <p:pic>
          <p:nvPicPr>
            <p:cNvPr id="12" name="Picture 11" descr="033224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3155" y="3251765"/>
              <a:ext cx="2003778" cy="2010456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4253190" y="2836864"/>
            <a:ext cx="390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[</a:t>
            </a:r>
            <a:r>
              <a:rPr lang="en-US" sz="1600" dirty="0" err="1" smtClean="0">
                <a:solidFill>
                  <a:srgbClr val="0000FF"/>
                </a:solidFill>
              </a:rPr>
              <a:t>Korattikara</a:t>
            </a:r>
            <a:r>
              <a:rPr lang="en-US" sz="1600" dirty="0" smtClean="0">
                <a:solidFill>
                  <a:srgbClr val="0000FF"/>
                </a:solidFill>
              </a:rPr>
              <a:t> et al, ICML 1023 (under review)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4145613" y="4477405"/>
            <a:ext cx="3948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[</a:t>
            </a:r>
            <a:r>
              <a:rPr lang="en-US" sz="1600" dirty="0" smtClean="0">
                <a:solidFill>
                  <a:srgbClr val="0000FF"/>
                </a:solidFill>
              </a:rPr>
              <a:t>W. &amp; Teh, ICML 2011; </a:t>
            </a:r>
            <a:r>
              <a:rPr lang="en-US" sz="1600" dirty="0" err="1" smtClean="0">
                <a:solidFill>
                  <a:srgbClr val="0000FF"/>
                </a:solidFill>
              </a:rPr>
              <a:t>Ahn</a:t>
            </a:r>
            <a:r>
              <a:rPr lang="en-US" sz="1600" dirty="0" smtClean="0">
                <a:solidFill>
                  <a:srgbClr val="0000FF"/>
                </a:solidFill>
              </a:rPr>
              <a:t>, et al, ICML 2012</a:t>
            </a:r>
            <a:r>
              <a:rPr lang="en-US" sz="1600" dirty="0" smtClean="0"/>
              <a:t>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6269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Gradient Descent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6729654" y="2637872"/>
            <a:ext cx="908905" cy="151522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418667" y="4153099"/>
            <a:ext cx="3513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painful when N=1,000,000,000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790222" y="5022165"/>
            <a:ext cx="74815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Due to redundancy in data, this method learns a good model long before it </a:t>
            </a:r>
          </a:p>
          <a:p>
            <a:r>
              <a:rPr lang="en-US" dirty="0"/>
              <a:t> </a:t>
            </a:r>
            <a:r>
              <a:rPr lang="en-US" dirty="0" smtClean="0"/>
              <a:t>      has seen all the data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92" y="1628012"/>
            <a:ext cx="8618314" cy="1688599"/>
          </a:xfrm>
          <a:prstGeom prst="rect">
            <a:avLst/>
          </a:prstGeom>
        </p:spPr>
      </p:pic>
      <p:pic>
        <p:nvPicPr>
          <p:cNvPr id="7" name="Picture 6" descr="2139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6" t="18606" r="21262" b="12957"/>
          <a:stretch/>
        </p:blipFill>
        <p:spPr>
          <a:xfrm>
            <a:off x="4123765" y="3541059"/>
            <a:ext cx="1314823" cy="153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11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Langevin</a:t>
            </a:r>
            <a:r>
              <a:rPr lang="en-US" dirty="0" smtClean="0"/>
              <a:t> Dynamics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2889" y="1735666"/>
            <a:ext cx="63145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Add Gaussian noise to gradient ascent with the right variance.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This will sample from the posterior if the stepsize goes to 0.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One can add a accept/reject step and use larger </a:t>
            </a:r>
            <a:r>
              <a:rPr lang="en-US" dirty="0" err="1" smtClean="0"/>
              <a:t>stepsizes</a:t>
            </a:r>
            <a:r>
              <a:rPr lang="en-US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One step of Hamiltonian Monte Carlo MCMC. 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705" y="4432150"/>
            <a:ext cx="6027935" cy="18416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57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sz="4000" dirty="0" err="1" smtClean="0"/>
              <a:t>Langevin</a:t>
            </a:r>
            <a:r>
              <a:rPr lang="en-US" sz="4000" dirty="0" smtClean="0"/>
              <a:t> Dynamics with Stochastic Gradients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592667" y="1518590"/>
            <a:ext cx="818685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Combine SGD with </a:t>
            </a:r>
            <a:r>
              <a:rPr lang="en-US" dirty="0" err="1" smtClean="0"/>
              <a:t>Langevin</a:t>
            </a:r>
            <a:r>
              <a:rPr lang="en-US" dirty="0" smtClean="0"/>
              <a:t> dynamics.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 accept/reject rule, but decreasing stepsize instead.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In the limit this non-homogenous Markov chain converges to the correct posterior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But: mixing will slow down as the stepsize decreases…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706" y="4054031"/>
            <a:ext cx="5722470" cy="243981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08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191353" y="3696653"/>
            <a:ext cx="3994877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Stochastic Gradient Ascent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96122" y="4267196"/>
            <a:ext cx="3990108" cy="2325051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96123" y="1219200"/>
            <a:ext cx="3994877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Gradient Ascent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39550" y="0"/>
            <a:ext cx="9283550" cy="7921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Franklin Gothic Medium Cond" pitchFamily="34" charset="0"/>
              </a:rPr>
              <a:t>Stochastic Gradient Langevin Dynamics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96122" y="1789746"/>
            <a:ext cx="3994878" cy="1605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54" y="2217215"/>
            <a:ext cx="3690077" cy="60218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9" y="4448898"/>
            <a:ext cx="3852013" cy="63293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35" y="5319780"/>
            <a:ext cx="801058" cy="4759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988" y="5304842"/>
            <a:ext cx="843781" cy="49085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64" y="6072430"/>
            <a:ext cx="1144905" cy="31051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4343401" y="1219200"/>
            <a:ext cx="4648199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Langevin Dynamics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343400" y="1789746"/>
            <a:ext cx="4648200" cy="1605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067829"/>
            <a:ext cx="4512551" cy="599171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547107" y="6051081"/>
            <a:ext cx="431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Franklin Gothic Medium Cond" pitchFamily="34" charset="0"/>
              </a:rPr>
              <a:t>e.g.</a:t>
            </a:r>
            <a:endParaRPr lang="en-US" sz="1400" dirty="0">
              <a:latin typeface="Franklin Gothic Medium Cond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907461" y="2671984"/>
            <a:ext cx="329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Franklin Gothic Medium Cond" pitchFamily="34" charset="0"/>
              </a:rPr>
              <a:t>↓</a:t>
            </a:r>
          </a:p>
          <a:p>
            <a:pPr algn="ctr"/>
            <a:r>
              <a:rPr lang="en-US" dirty="0" smtClean="0">
                <a:latin typeface="+mj-lt"/>
              </a:rPr>
              <a:t> Metropolis-Hastings Accept Step</a:t>
            </a:r>
            <a:endParaRPr lang="en-US" dirty="0">
              <a:latin typeface="+mj-lt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343403" y="3696652"/>
            <a:ext cx="4648197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Stochastic Gradient Langevin Dynamics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343401" y="4267198"/>
            <a:ext cx="4648199" cy="232505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112760" y="5989526"/>
            <a:ext cx="323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Metropolis-Hastings Accept Step</a:t>
            </a:r>
            <a:endParaRPr lang="en-US" dirty="0">
              <a:latin typeface="+mj-lt"/>
            </a:endParaRPr>
          </a:p>
        </p:txBody>
      </p:sp>
      <p:pic>
        <p:nvPicPr>
          <p:cNvPr id="69" name="Picture 6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34" y="5274338"/>
            <a:ext cx="801058" cy="4759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1" y="5285510"/>
            <a:ext cx="762000" cy="443279"/>
          </a:xfrm>
          <a:prstGeom prst="rect">
            <a:avLst/>
          </a:prstGeom>
        </p:spPr>
      </p:pic>
      <p:cxnSp>
        <p:nvCxnSpPr>
          <p:cNvPr id="72" name="Straight Connector 71"/>
          <p:cNvCxnSpPr/>
          <p:nvPr/>
        </p:nvCxnSpPr>
        <p:spPr>
          <a:xfrm>
            <a:off x="5181600" y="5989526"/>
            <a:ext cx="3169739" cy="393419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H="1">
            <a:off x="5181600" y="5989526"/>
            <a:ext cx="3169739" cy="393419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4495800"/>
            <a:ext cx="4512551" cy="54893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4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59" grpId="0" animBg="1"/>
      <p:bldP spid="39" grpId="0" animBg="1"/>
      <p:bldP spid="40" grpId="0" animBg="1"/>
      <p:bldP spid="46" grpId="0"/>
      <p:bldP spid="48" grpId="0"/>
      <p:bldP spid="49" grpId="0" animBg="1"/>
      <p:bldP spid="50" grpId="0" animBg="1"/>
      <p:bldP spid="6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ounded Rectangle 42"/>
          <p:cNvSpPr/>
          <p:nvPr/>
        </p:nvSpPr>
        <p:spPr>
          <a:xfrm rot="21300000">
            <a:off x="716929" y="4819488"/>
            <a:ext cx="1363618" cy="773783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8153400" cy="7921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Franklin Gothic Medium Cond" pitchFamily="34" charset="0"/>
              </a:rPr>
              <a:t>A Closer Look …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24740" y="1195638"/>
            <a:ext cx="6471460" cy="95724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144" y="1295402"/>
            <a:ext cx="6248400" cy="760095"/>
          </a:xfrm>
          <a:prstGeom prst="rect">
            <a:avLst/>
          </a:prstGeom>
        </p:spPr>
      </p:pic>
      <p:sp>
        <p:nvSpPr>
          <p:cNvPr id="17" name="Right Brace 16"/>
          <p:cNvSpPr/>
          <p:nvPr/>
        </p:nvSpPr>
        <p:spPr>
          <a:xfrm rot="5400000">
            <a:off x="4809543" y="1197578"/>
            <a:ext cx="895121" cy="2309971"/>
          </a:xfrm>
          <a:prstGeom prst="rightBrace">
            <a:avLst>
              <a:gd name="adj1" fmla="val 21891"/>
              <a:gd name="adj2" fmla="val 48786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rot="21295720">
            <a:off x="561704" y="5312320"/>
            <a:ext cx="8153399" cy="533400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dirty="0" smtClean="0">
                <a:latin typeface="Franklin Gothic Medium Cond" pitchFamily="34" charset="0"/>
              </a:rPr>
              <a:t>  Optimization                                                                                                                                        </a:t>
            </a:r>
            <a:r>
              <a:rPr lang="en-US" dirty="0" smtClean="0">
                <a:solidFill>
                  <a:schemeClr val="bg1"/>
                </a:solidFill>
                <a:latin typeface="Franklin Gothic Medium Cond" pitchFamily="34" charset="0"/>
              </a:rPr>
              <a:t>Sampling</a:t>
            </a:r>
            <a:endParaRPr lang="en-US" dirty="0">
              <a:solidFill>
                <a:schemeClr val="bg1"/>
              </a:solidFill>
              <a:latin typeface="Franklin Gothic Medium Cond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136479" y="2877503"/>
            <a:ext cx="4178721" cy="93249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859" y="2955608"/>
            <a:ext cx="3526155" cy="76009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0000">
            <a:off x="934731" y="4992188"/>
            <a:ext cx="921373" cy="506755"/>
          </a:xfrm>
          <a:prstGeom prst="rect">
            <a:avLst/>
          </a:prstGeom>
        </p:spPr>
      </p:pic>
      <p:sp>
        <p:nvSpPr>
          <p:cNvPr id="40" name="Rounded Rectangle 39"/>
          <p:cNvSpPr/>
          <p:nvPr/>
        </p:nvSpPr>
        <p:spPr>
          <a:xfrm rot="21300000">
            <a:off x="7034992" y="4300856"/>
            <a:ext cx="1312681" cy="74876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0000">
            <a:off x="7483579" y="4507800"/>
            <a:ext cx="408862" cy="384525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4267200" y="5867400"/>
            <a:ext cx="762000" cy="6858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0000">
            <a:off x="4159773" y="5472489"/>
            <a:ext cx="244682" cy="2301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77008" y="5374114"/>
            <a:ext cx="652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large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5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0" grpId="0" animBg="1"/>
      <p:bldP spid="40" grpId="0" animBg="1"/>
      <p:bldP spid="41" grpId="0" animBg="1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ounded Rectangle 42"/>
          <p:cNvSpPr/>
          <p:nvPr/>
        </p:nvSpPr>
        <p:spPr>
          <a:xfrm rot="300000">
            <a:off x="869326" y="4273665"/>
            <a:ext cx="1363618" cy="773783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8153400" cy="7921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Franklin Gothic Medium Cond" pitchFamily="34" charset="0"/>
              </a:rPr>
              <a:t>A Closer Look …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 rot="300000">
            <a:off x="561704" y="5312320"/>
            <a:ext cx="8153399" cy="533400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dirty="0" smtClean="0">
                <a:latin typeface="Franklin Gothic Medium Cond" pitchFamily="34" charset="0"/>
              </a:rPr>
              <a:t>  Optimization                                                                                                                                        </a:t>
            </a:r>
            <a:r>
              <a:rPr lang="en-US" dirty="0" smtClean="0">
                <a:solidFill>
                  <a:schemeClr val="bg1"/>
                </a:solidFill>
                <a:latin typeface="Franklin Gothic Medium Cond" pitchFamily="34" charset="0"/>
              </a:rPr>
              <a:t>Sampling</a:t>
            </a:r>
            <a:endParaRPr lang="en-US" dirty="0">
              <a:solidFill>
                <a:schemeClr val="bg1"/>
              </a:solidFill>
              <a:latin typeface="Franklin Gothic Medium Cond" pitchFamily="34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000">
            <a:off x="1087128" y="4446365"/>
            <a:ext cx="921373" cy="506755"/>
          </a:xfrm>
          <a:prstGeom prst="rect">
            <a:avLst/>
          </a:prstGeom>
        </p:spPr>
      </p:pic>
      <p:sp>
        <p:nvSpPr>
          <p:cNvPr id="40" name="Rounded Rectangle 39"/>
          <p:cNvSpPr/>
          <p:nvPr/>
        </p:nvSpPr>
        <p:spPr>
          <a:xfrm rot="300000">
            <a:off x="7267787" y="4834256"/>
            <a:ext cx="1312681" cy="74876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000">
            <a:off x="7716374" y="5041200"/>
            <a:ext cx="408862" cy="384525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4267200" y="5867400"/>
            <a:ext cx="762000" cy="6858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24740" y="1195638"/>
            <a:ext cx="6471460" cy="95724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144" y="1295402"/>
            <a:ext cx="6248400" cy="760095"/>
          </a:xfrm>
          <a:prstGeom prst="rect">
            <a:avLst/>
          </a:prstGeom>
        </p:spPr>
      </p:pic>
      <p:sp>
        <p:nvSpPr>
          <p:cNvPr id="18" name="Right Brace 17"/>
          <p:cNvSpPr/>
          <p:nvPr/>
        </p:nvSpPr>
        <p:spPr>
          <a:xfrm rot="5400000">
            <a:off x="4581639" y="1276237"/>
            <a:ext cx="895121" cy="2152650"/>
          </a:xfrm>
          <a:prstGeom prst="rightBrace">
            <a:avLst>
              <a:gd name="adj1" fmla="val 21891"/>
              <a:gd name="adj2" fmla="val 48786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136479" y="2877503"/>
            <a:ext cx="4178721" cy="93249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859" y="2955608"/>
            <a:ext cx="3526155" cy="7600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0000">
            <a:off x="4159773" y="5472489"/>
            <a:ext cx="244682" cy="23011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377008" y="5374114"/>
            <a:ext cx="67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small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17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MoG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7040" y="1604897"/>
            <a:ext cx="5052507" cy="10771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97" y="1417638"/>
            <a:ext cx="3176644" cy="16787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624" y="3096380"/>
            <a:ext cx="7019354" cy="357994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5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Issues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2738777"/>
            <a:ext cx="8408071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Gradient is large in high curvature direction, however we need large variance </a:t>
            </a:r>
          </a:p>
          <a:p>
            <a:r>
              <a:rPr lang="en-US" dirty="0" smtClean="0"/>
              <a:t>      in the direction of low curvature </a:t>
            </a:r>
            <a:r>
              <a:rPr lang="en-US" dirty="0" smtClean="0">
                <a:sym typeface="Wingdings"/>
              </a:rPr>
              <a:t> slow convergence &amp; mixing.</a:t>
            </a:r>
            <a:endParaRPr lang="en-US" dirty="0" smtClean="0"/>
          </a:p>
          <a:p>
            <a:endParaRPr lang="en-US" dirty="0" smtClean="0"/>
          </a:p>
          <a:p>
            <a:r>
              <a:rPr lang="en-US" i="1" dirty="0" smtClean="0">
                <a:sym typeface="Wingdings"/>
              </a:rPr>
              <a:t> </a:t>
            </a:r>
            <a:r>
              <a:rPr lang="en-US" i="1" dirty="0" smtClean="0"/>
              <a:t> We need a preconditioning matrix C.</a:t>
            </a:r>
          </a:p>
          <a:p>
            <a:pPr marL="342900" indent="-342900">
              <a:buAutoNum type="alphaUcParenR" startAt="19"/>
            </a:pPr>
            <a:endParaRPr lang="en-US" i="1" dirty="0" smtClean="0"/>
          </a:p>
          <a:p>
            <a:pPr marL="342900" indent="-342900">
              <a:buAutoNum type="alphaUcParenR" startAt="19"/>
            </a:pPr>
            <a:endParaRPr lang="en-US" i="1" dirty="0" smtClean="0"/>
          </a:p>
          <a:p>
            <a:endParaRPr lang="en-US" i="1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For large N we know from Bayesian CLT that posterior is normal (if conditions apply).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 </a:t>
            </a:r>
            <a:r>
              <a:rPr lang="en-US" i="1" dirty="0" smtClean="0"/>
              <a:t>Can we exploit this to sample approximately with large </a:t>
            </a:r>
            <a:r>
              <a:rPr lang="en-US" i="1" dirty="0" err="1" smtClean="0"/>
              <a:t>stepsizes</a:t>
            </a:r>
            <a:r>
              <a:rPr lang="en-US" i="1" dirty="0" smtClean="0"/>
              <a:t>?</a:t>
            </a:r>
            <a:r>
              <a:rPr lang="en-US" dirty="0" smtClean="0"/>
              <a:t> 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276" y="297650"/>
            <a:ext cx="1986764" cy="215705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05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psVQZI6p3gbMjB72J6Q08g09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522" y="1927411"/>
            <a:ext cx="1850425" cy="19843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be a Big Bayesian? 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72353" y="2076824"/>
            <a:ext cx="580158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If there is so much data any, why bother being Bayesian?</a:t>
            </a:r>
          </a:p>
          <a:p>
            <a:pPr marL="285750" indent="-285750">
              <a:buFont typeface="Arial"/>
              <a:buChar char="•"/>
            </a:pP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Answer 1: </a:t>
            </a:r>
          </a:p>
          <a:p>
            <a:r>
              <a:rPr lang="en-GB" dirty="0"/>
              <a:t> </a:t>
            </a:r>
            <a:r>
              <a:rPr lang="en-GB" dirty="0" smtClean="0"/>
              <a:t>     If you don’t have to worry about over-fitting,</a:t>
            </a:r>
          </a:p>
          <a:p>
            <a:r>
              <a:rPr lang="en-GB" dirty="0"/>
              <a:t> </a:t>
            </a:r>
            <a:r>
              <a:rPr lang="en-GB" dirty="0" smtClean="0"/>
              <a:t>     your model is likely too small.  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Answer 2:</a:t>
            </a:r>
          </a:p>
          <a:p>
            <a:r>
              <a:rPr lang="en-GB" dirty="0"/>
              <a:t> </a:t>
            </a:r>
            <a:r>
              <a:rPr lang="en-GB" dirty="0" smtClean="0"/>
              <a:t>     Big Data may mean big </a:t>
            </a:r>
            <a:r>
              <a:rPr lang="en-GB" dirty="0"/>
              <a:t>D</a:t>
            </a:r>
            <a:r>
              <a:rPr lang="en-GB" dirty="0" smtClean="0"/>
              <a:t> instead of big N.</a:t>
            </a:r>
          </a:p>
          <a:p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Answer 3:</a:t>
            </a:r>
          </a:p>
          <a:p>
            <a:r>
              <a:rPr lang="en-GB" dirty="0"/>
              <a:t> </a:t>
            </a:r>
            <a:r>
              <a:rPr lang="en-GB" dirty="0" smtClean="0"/>
              <a:t>     Not every variable may be able to use all the </a:t>
            </a:r>
          </a:p>
          <a:p>
            <a:r>
              <a:rPr lang="en-GB" dirty="0"/>
              <a:t> </a:t>
            </a:r>
            <a:r>
              <a:rPr lang="en-GB" dirty="0" smtClean="0"/>
              <a:t>     data-items to reduce their uncertainty.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7291294" y="1329765"/>
            <a:ext cx="327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GB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0212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152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Franklin Gothic Medium Cond" pitchFamily="34" charset="0"/>
              </a:rPr>
              <a:t>The Bernstein-von </a:t>
            </a:r>
            <a:r>
              <a:rPr lang="en-US" dirty="0" err="1" smtClean="0">
                <a:latin typeface="Franklin Gothic Medium Cond" pitchFamily="34" charset="0"/>
              </a:rPr>
              <a:t>Mises</a:t>
            </a:r>
            <a:r>
              <a:rPr lang="en-US" dirty="0" smtClean="0">
                <a:latin typeface="Franklin Gothic Medium Cond" pitchFamily="34" charset="0"/>
              </a:rPr>
              <a:t> Theorem</a:t>
            </a:r>
            <a:br>
              <a:rPr lang="en-US" dirty="0" smtClean="0">
                <a:latin typeface="Franklin Gothic Medium Cond" pitchFamily="34" charset="0"/>
              </a:rPr>
            </a:br>
            <a:r>
              <a:rPr lang="en-US" dirty="0" smtClean="0">
                <a:latin typeface="Franklin Gothic Medium Cond" pitchFamily="34" charset="0"/>
              </a:rPr>
              <a:t>(Bayesian CLT)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66800" y="1764268"/>
            <a:ext cx="7010400" cy="12192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182" y="2081768"/>
            <a:ext cx="6593635" cy="58419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276600" y="2733860"/>
            <a:ext cx="543584" cy="95278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359426" y="3593068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“True” Parameter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4572000" y="2745107"/>
            <a:ext cx="980416" cy="891473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00600" y="3593068"/>
            <a:ext cx="2476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Fisher Information at </a:t>
            </a:r>
            <a:r>
              <a:rPr lang="el-GR" dirty="0" smtClean="0">
                <a:latin typeface="Calibri"/>
                <a:cs typeface="Calibri"/>
              </a:rPr>
              <a:t>ϴ</a:t>
            </a:r>
            <a:r>
              <a:rPr lang="en-US" baseline="-25000" dirty="0" smtClean="0">
                <a:latin typeface="Calibri"/>
                <a:cs typeface="Calibri"/>
              </a:rPr>
              <a:t>0</a:t>
            </a:r>
            <a:endParaRPr lang="en-US" baseline="-25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1688353" y="4706470"/>
            <a:ext cx="5436297" cy="1733177"/>
            <a:chOff x="1371600" y="4685346"/>
            <a:chExt cx="6395521" cy="1867854"/>
          </a:xfrm>
        </p:grpSpPr>
        <p:sp>
          <p:nvSpPr>
            <p:cNvPr id="12" name="Rectangle 11"/>
            <p:cNvSpPr/>
            <p:nvPr/>
          </p:nvSpPr>
          <p:spPr>
            <a:xfrm>
              <a:off x="1372317" y="4685346"/>
              <a:ext cx="6394804" cy="57054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1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dirty="0" smtClean="0">
                  <a:latin typeface="Franklin Gothic Medium Cond" pitchFamily="34" charset="0"/>
                </a:rPr>
                <a:t>Fisher Information</a:t>
              </a:r>
              <a:endParaRPr lang="en-US" dirty="0">
                <a:latin typeface="Franklin Gothic Medium Cond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372316" y="5255892"/>
              <a:ext cx="6394805" cy="64865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endParaRPr lang="en-US" dirty="0">
                <a:latin typeface="Franklin Gothic Medium Cond" pitchFamily="34" charset="0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6" y="5447346"/>
              <a:ext cx="5987415" cy="281940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1371600" y="5904546"/>
              <a:ext cx="6394805" cy="64865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endParaRPr lang="en-US" dirty="0">
                <a:latin typeface="Franklin Gothic Medium Cond" pitchFamily="34" charset="0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5427" y="6096000"/>
              <a:ext cx="6010275" cy="281940"/>
            </a:xfrm>
            <a:prstGeom prst="rect">
              <a:avLst/>
            </a:prstGeom>
          </p:spPr>
        </p:pic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2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382000" cy="9445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Franklin Gothic Medium Cond" pitchFamily="34" charset="0"/>
              </a:rPr>
              <a:t>Sampling Accuracy– Mixing Rate Tradeoff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201" y="1219200"/>
            <a:ext cx="7576277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Stochastic Gradient Langevin Dynamics with Preconditioning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38200" y="1789745"/>
            <a:ext cx="7576278" cy="110585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38200" y="2858454"/>
            <a:ext cx="7576277" cy="570546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78" y="1981200"/>
            <a:ext cx="7059930" cy="76009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90482" y="4038600"/>
            <a:ext cx="7576277" cy="57054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1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1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Markov Chain for Approximate Gaussian Posterior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1368" y="4609146"/>
            <a:ext cx="7565391" cy="110585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68" y="5023686"/>
            <a:ext cx="6209032" cy="36665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 rot="5400000">
            <a:off x="-571501" y="2019299"/>
            <a:ext cx="2209800" cy="609601"/>
          </a:xfrm>
          <a:prstGeom prst="rect">
            <a:avLst/>
          </a:prstGeom>
          <a:gradFill flip="none" rotWithShape="1">
            <a:gsLst>
              <a:gs pos="0">
                <a:srgbClr val="00B050"/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Sampling Accuracy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5400000">
            <a:off x="7561758" y="2075361"/>
            <a:ext cx="2209801" cy="497480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Mixing Rate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61092" y="2996207"/>
            <a:ext cx="633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Samples from the correct posterior,                    , at low </a:t>
            </a:r>
            <a:r>
              <a:rPr lang="el-GR" dirty="0" smtClean="0">
                <a:latin typeface="Calibri"/>
                <a:cs typeface="Calibri"/>
              </a:rPr>
              <a:t>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292" y="3045737"/>
            <a:ext cx="855303" cy="255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95924" y="5715000"/>
            <a:ext cx="7576277" cy="570546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87168" y="5815607"/>
            <a:ext cx="633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Samples from approximate posterior,                         , at any </a:t>
            </a:r>
            <a:r>
              <a:rPr lang="el-GR" dirty="0" smtClean="0">
                <a:latin typeface="Calibri"/>
                <a:cs typeface="Calibri"/>
              </a:rPr>
              <a:t>ϵ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5865137"/>
            <a:ext cx="1173480" cy="299085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 rot="5400000">
            <a:off x="7512163" y="4882310"/>
            <a:ext cx="2246946" cy="559525"/>
          </a:xfrm>
          <a:prstGeom prst="rect">
            <a:avLst/>
          </a:prstGeom>
          <a:gradFill flip="none" rotWithShape="1">
            <a:gsLst>
              <a:gs pos="0">
                <a:srgbClr val="00B050"/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08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Mixing Rate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 rot="5400000">
            <a:off x="-608579" y="4875778"/>
            <a:ext cx="2246946" cy="572589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Sampling Accuracy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3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6" grpId="0" animBg="1"/>
      <p:bldP spid="10" grpId="0" animBg="1"/>
      <p:bldP spid="11" grpId="0" animBg="1"/>
      <p:bldP spid="14" grpId="0" animBg="1"/>
      <p:bldP spid="15" grpId="0" animBg="1"/>
      <p:bldP spid="3" grpId="0"/>
      <p:bldP spid="17" grpId="0" animBg="1"/>
      <p:bldP spid="18" grpId="0"/>
      <p:bldP spid="23" grpId="0" animBg="1"/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382000" cy="9445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Franklin Gothic Medium Cond" pitchFamily="34" charset="0"/>
              </a:rPr>
              <a:t>A Hybrid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38200" y="990600"/>
            <a:ext cx="7576278" cy="110585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78" y="1182054"/>
            <a:ext cx="7059930" cy="76009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01368" y="5294946"/>
            <a:ext cx="7565391" cy="110585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68" y="5709486"/>
            <a:ext cx="6209032" cy="36665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69220" y="3085146"/>
            <a:ext cx="7576278" cy="1105854"/>
          </a:xfrm>
          <a:prstGeom prst="rect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en-US" dirty="0">
              <a:latin typeface="Franklin Gothic Medium Cond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98" y="3276601"/>
            <a:ext cx="6957060" cy="76009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886200" y="2286000"/>
            <a:ext cx="0" cy="60960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62400" y="2486297"/>
            <a:ext cx="870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Small </a:t>
            </a:r>
            <a:r>
              <a:rPr lang="el-GR" dirty="0">
                <a:cs typeface="Calibri"/>
              </a:rPr>
              <a:t>ϵ</a:t>
            </a:r>
            <a:r>
              <a:rPr lang="en-US" dirty="0">
                <a:cs typeface="Calibri"/>
              </a:rPr>
              <a:t> 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010114" y="4611189"/>
            <a:ext cx="870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Large </a:t>
            </a:r>
            <a:r>
              <a:rPr lang="el-GR" dirty="0" smtClean="0">
                <a:cs typeface="Calibri"/>
              </a:rPr>
              <a:t>ϵ</a:t>
            </a:r>
            <a:r>
              <a:rPr lang="en-US" dirty="0" smtClean="0">
                <a:cs typeface="Calibri"/>
              </a:rPr>
              <a:t> 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886200" y="4419600"/>
            <a:ext cx="0" cy="68580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 rot="5400000">
            <a:off x="-2209802" y="3505200"/>
            <a:ext cx="5410200" cy="381001"/>
          </a:xfrm>
          <a:prstGeom prst="rect">
            <a:avLst/>
          </a:prstGeom>
          <a:gradFill flip="none" rotWithShape="1">
            <a:gsLst>
              <a:gs pos="0">
                <a:srgbClr val="00B050"/>
              </a:gs>
              <a:gs pos="100000">
                <a:srgbClr val="FF0000"/>
              </a:gs>
            </a:gsLst>
            <a:lin ang="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Sampling Accuracy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5400000">
            <a:off x="6019799" y="3505202"/>
            <a:ext cx="5410202" cy="380999"/>
          </a:xfrm>
          <a:prstGeom prst="rect">
            <a:avLst/>
          </a:prstGeom>
          <a:gradFill flip="none" rotWithShape="1">
            <a:gsLst>
              <a:gs pos="0">
                <a:srgbClr val="00B050"/>
              </a:gs>
              <a:gs pos="100000">
                <a:srgbClr val="FF0000"/>
              </a:gs>
            </a:gsLst>
            <a:lin ang="108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latin typeface="Franklin Gothic Medium Cond" pitchFamily="34" charset="0"/>
              </a:rPr>
              <a:t>Mixing Rate</a:t>
            </a:r>
            <a:endParaRPr lang="en-US" dirty="0">
              <a:latin typeface="Franklin Gothic Medium Cond" pitchFamily="34" charset="0"/>
            </a:endParaRPr>
          </a:p>
        </p:txBody>
      </p:sp>
      <p:sp>
        <p:nvSpPr>
          <p:cNvPr id="12" name="Line Callout 1 11"/>
          <p:cNvSpPr/>
          <p:nvPr/>
        </p:nvSpPr>
        <p:spPr>
          <a:xfrm>
            <a:off x="5181600" y="4337684"/>
            <a:ext cx="3263898" cy="560921"/>
          </a:xfrm>
          <a:prstGeom prst="borderCallout1">
            <a:avLst>
              <a:gd name="adj1" fmla="val 3049"/>
              <a:gd name="adj2" fmla="val 68925"/>
              <a:gd name="adj3" fmla="val -100841"/>
              <a:gd name="adj4" fmla="val 80835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113" y="4447240"/>
            <a:ext cx="3032760" cy="34861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9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Experiments (LR on MNIST)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39" y="2104675"/>
            <a:ext cx="5623983" cy="47533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728" y="1009826"/>
            <a:ext cx="3754130" cy="92339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01444" y="1749778"/>
            <a:ext cx="2126414" cy="18344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82382" y="2778668"/>
            <a:ext cx="31242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 additional noise was added</a:t>
            </a:r>
          </a:p>
          <a:p>
            <a:r>
              <a:rPr lang="en-US" sz="1400" dirty="0" smtClean="0"/>
              <a:t>(all noise comes from subsampling data)</a:t>
            </a:r>
          </a:p>
          <a:p>
            <a:r>
              <a:rPr lang="en-US" sz="1400" dirty="0" err="1" smtClean="0"/>
              <a:t>Batchsize</a:t>
            </a:r>
            <a:r>
              <a:rPr lang="en-US" sz="1400" dirty="0" smtClean="0"/>
              <a:t> = 300</a:t>
            </a:r>
          </a:p>
          <a:p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257316" y="4783666"/>
            <a:ext cx="24294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Diagonal approximation of </a:t>
            </a:r>
          </a:p>
          <a:p>
            <a:r>
              <a:rPr lang="en-US" sz="1400" dirty="0" smtClean="0"/>
              <a:t>Fisher Information </a:t>
            </a:r>
          </a:p>
          <a:p>
            <a:r>
              <a:rPr lang="en-US" sz="1400" dirty="0" smtClean="0"/>
              <a:t>(approximation would become</a:t>
            </a:r>
          </a:p>
          <a:p>
            <a:r>
              <a:rPr lang="en-US" sz="1400" dirty="0" smtClean="0"/>
              <a:t>better is we decrease </a:t>
            </a:r>
            <a:r>
              <a:rPr lang="en-US" sz="1400" dirty="0" err="1" smtClean="0"/>
              <a:t>stepize</a:t>
            </a:r>
            <a:endParaRPr lang="en-US" sz="1400" dirty="0"/>
          </a:p>
          <a:p>
            <a:r>
              <a:rPr lang="en-US" sz="1400" dirty="0"/>
              <a:t>a</a:t>
            </a:r>
            <a:r>
              <a:rPr lang="en-US" sz="1400" dirty="0" smtClean="0"/>
              <a:t>nd added noise) </a:t>
            </a:r>
            <a:endParaRPr lang="en-US" sz="1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641034" y="4338314"/>
            <a:ext cx="986824" cy="4453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79137" y="4173359"/>
            <a:ext cx="2082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Ground truth (HMC)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41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(LR on MINIST)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22" y="1417638"/>
            <a:ext cx="6560116" cy="51082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91538" y="1693333"/>
            <a:ext cx="2338576" cy="4401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X-axis: mixing rate per</a:t>
            </a:r>
          </a:p>
          <a:p>
            <a:r>
              <a:rPr lang="en-US" sz="1400" dirty="0"/>
              <a:t>u</a:t>
            </a:r>
            <a:r>
              <a:rPr lang="en-US" sz="1400" dirty="0" smtClean="0"/>
              <a:t>nit of computation =</a:t>
            </a:r>
          </a:p>
          <a:p>
            <a:r>
              <a:rPr lang="en-US" sz="1400" dirty="0" smtClean="0"/>
              <a:t>Inverse of </a:t>
            </a:r>
          </a:p>
          <a:p>
            <a:r>
              <a:rPr lang="en-US" sz="1400" dirty="0" smtClean="0"/>
              <a:t>total auto-correlation time</a:t>
            </a:r>
          </a:p>
          <a:p>
            <a:r>
              <a:rPr lang="en-US" sz="1400" dirty="0" smtClean="0"/>
              <a:t>times </a:t>
            </a:r>
            <a:r>
              <a:rPr lang="en-US" sz="1400" dirty="0" err="1" smtClean="0"/>
              <a:t>wallclock</a:t>
            </a:r>
            <a:r>
              <a:rPr lang="en-US" sz="1400" dirty="0" smtClean="0"/>
              <a:t> time per it.</a:t>
            </a:r>
          </a:p>
          <a:p>
            <a:endParaRPr lang="en-US" sz="1400" dirty="0"/>
          </a:p>
          <a:p>
            <a:r>
              <a:rPr lang="en-US" sz="1400" dirty="0" smtClean="0"/>
              <a:t>Y-axis: Error after T units of </a:t>
            </a:r>
          </a:p>
          <a:p>
            <a:r>
              <a:rPr lang="en-US" sz="1400" dirty="0"/>
              <a:t>c</a:t>
            </a:r>
            <a:r>
              <a:rPr lang="en-US" sz="1400" dirty="0" smtClean="0"/>
              <a:t>omputation.  </a:t>
            </a:r>
          </a:p>
          <a:p>
            <a:endParaRPr lang="en-US" sz="1400" dirty="0"/>
          </a:p>
          <a:p>
            <a:r>
              <a:rPr lang="en-US" sz="1400" dirty="0" smtClean="0"/>
              <a:t>Every marker is a different </a:t>
            </a:r>
          </a:p>
          <a:p>
            <a:r>
              <a:rPr lang="en-US" sz="1400" dirty="0"/>
              <a:t>v</a:t>
            </a:r>
            <a:r>
              <a:rPr lang="en-US" sz="1400" dirty="0" smtClean="0"/>
              <a:t>alue stepsize, alpha etc.</a:t>
            </a:r>
          </a:p>
          <a:p>
            <a:endParaRPr lang="en-US" sz="1400" dirty="0"/>
          </a:p>
          <a:p>
            <a:r>
              <a:rPr lang="en-US" sz="1400" dirty="0" smtClean="0"/>
              <a:t>Slope down:</a:t>
            </a:r>
          </a:p>
          <a:p>
            <a:r>
              <a:rPr lang="en-US" sz="1400" dirty="0"/>
              <a:t>F</a:t>
            </a:r>
            <a:r>
              <a:rPr lang="en-US" sz="1400" dirty="0" smtClean="0"/>
              <a:t>aster mixing still decreases </a:t>
            </a:r>
          </a:p>
          <a:p>
            <a:r>
              <a:rPr lang="en-US" sz="1400" dirty="0" smtClean="0"/>
              <a:t>error: variance reduction.</a:t>
            </a:r>
          </a:p>
          <a:p>
            <a:endParaRPr lang="en-US" sz="1400" dirty="0" smtClean="0"/>
          </a:p>
          <a:p>
            <a:r>
              <a:rPr lang="en-US" sz="1400" dirty="0" smtClean="0"/>
              <a:t>Slope up: </a:t>
            </a:r>
          </a:p>
          <a:p>
            <a:r>
              <a:rPr lang="en-US" sz="1400" dirty="0" smtClean="0"/>
              <a:t>Faster mixing increases error:</a:t>
            </a:r>
          </a:p>
          <a:p>
            <a:r>
              <a:rPr lang="en-US" sz="1400" dirty="0" smtClean="0"/>
              <a:t>Error floor (bias) has been </a:t>
            </a:r>
          </a:p>
          <a:p>
            <a:r>
              <a:rPr lang="en-US" sz="1400" dirty="0"/>
              <a:t>r</a:t>
            </a:r>
            <a:r>
              <a:rPr lang="en-US" sz="1400" dirty="0" smtClean="0"/>
              <a:t>eached.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60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2097"/>
            <a:ext cx="8229600" cy="1143000"/>
          </a:xfrm>
        </p:spPr>
        <p:txBody>
          <a:bodyPr/>
          <a:lstStyle/>
          <a:p>
            <a:r>
              <a:rPr lang="en-US" dirty="0" smtClean="0"/>
              <a:t>SGFS in a Nutshell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237960" y="1784903"/>
            <a:ext cx="6785452" cy="4266274"/>
            <a:chOff x="1432196" y="2116076"/>
            <a:chExt cx="6096000" cy="4064000"/>
          </a:xfrm>
        </p:grpSpPr>
        <p:graphicFrame>
          <p:nvGraphicFramePr>
            <p:cNvPr id="6" name="Diagram 5"/>
            <p:cNvGraphicFramePr/>
            <p:nvPr>
              <p:extLst>
                <p:ext uri="{D42A27DB-BD31-4B8C-83A1-F6EECF244321}">
                  <p14:modId xmlns:p14="http://schemas.microsoft.com/office/powerpoint/2010/main" val="1940118547"/>
                </p:ext>
              </p:extLst>
            </p:nvPr>
          </p:nvGraphicFramePr>
          <p:xfrm>
            <a:off x="1432196" y="2116076"/>
            <a:ext cx="60960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68272" y="4343087"/>
              <a:ext cx="1369889" cy="360929"/>
            </a:xfrm>
            <a:prstGeom prst="rect">
              <a:avLst/>
            </a:prstGeom>
          </p:spPr>
        </p:pic>
      </p:grp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925671" y="4966821"/>
            <a:ext cx="2133600" cy="365125"/>
          </a:xfrm>
        </p:spPr>
        <p:txBody>
          <a:bodyPr/>
          <a:lstStyle/>
          <a:p>
            <a:fld id="{49D25510-36B1-6B4A-9156-B4319CBD1FD0}" type="slidenum">
              <a:rPr lang="en-US" smtClean="0"/>
              <a:t>35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44824" y="3690469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GB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Large </a:t>
            </a:r>
            <a:r>
              <a:rPr lang="en-GB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</a:t>
            </a:r>
            <a:r>
              <a:rPr lang="en-GB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tepsize</a:t>
            </a:r>
            <a:endParaRPr lang="en-GB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7711139" y="3783105"/>
            <a:ext cx="1547005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GB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Small </a:t>
            </a:r>
            <a:r>
              <a:rPr lang="en-GB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</a:t>
            </a:r>
            <a:r>
              <a:rPr lang="en-GB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tepsize</a:t>
            </a:r>
            <a:endParaRPr lang="en-GB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7836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1668"/>
            <a:ext cx="82296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0359" y="963550"/>
            <a:ext cx="8224942" cy="33544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/>
              <a:buChar char="•"/>
            </a:pP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56480" y="1215721"/>
            <a:ext cx="778932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 smtClean="0"/>
              <a:t>Bayesian methods need to be scaled to Big Data problems.</a:t>
            </a:r>
          </a:p>
          <a:p>
            <a:pPr marL="285750" indent="-285750">
              <a:buFont typeface="Arial"/>
              <a:buChar char="•"/>
            </a:pPr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i="1" dirty="0" smtClean="0"/>
              <a:t>MCMC for Bayesian posterior inference can be much more efficient if we allow </a:t>
            </a:r>
          </a:p>
          <a:p>
            <a:r>
              <a:rPr lang="en-US" i="1" dirty="0"/>
              <a:t> </a:t>
            </a:r>
            <a:r>
              <a:rPr lang="en-US" i="1" dirty="0" smtClean="0"/>
              <a:t>    to sample with asymptotically biased procedures.</a:t>
            </a:r>
          </a:p>
          <a:p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i="1" dirty="0" smtClean="0"/>
              <a:t>Future research: optimal policy for dialing down bias over time. </a:t>
            </a:r>
          </a:p>
          <a:p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i="1" dirty="0" smtClean="0"/>
              <a:t>Approximate MH – MCMC performs sequential tests to accept or reject.</a:t>
            </a:r>
          </a:p>
          <a:p>
            <a:pPr marL="285750" indent="-285750">
              <a:buFont typeface="Arial"/>
              <a:buChar char="•"/>
            </a:pPr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i="1" dirty="0" smtClean="0"/>
              <a:t>SGLD/SGFS perform updates at the cost of O(100) data-points per iteration.</a:t>
            </a:r>
          </a:p>
          <a:p>
            <a:endParaRPr lang="en-US" i="1" dirty="0" smtClean="0"/>
          </a:p>
          <a:p>
            <a:pPr marL="285750" indent="-285750">
              <a:buFont typeface="Arial"/>
              <a:buChar char="•"/>
            </a:pPr>
            <a:endParaRPr lang="en-US" i="1" dirty="0"/>
          </a:p>
        </p:txBody>
      </p:sp>
      <p:pic>
        <p:nvPicPr>
          <p:cNvPr id="10" name="Picture 9" descr="z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30" y="4676588"/>
            <a:ext cx="2649569" cy="198717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782236" y="5916705"/>
            <a:ext cx="2465294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en-GB" sz="28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Questions?</a:t>
            </a:r>
            <a:endParaRPr lang="en-GB" sz="28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7313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6870" y="688436"/>
            <a:ext cx="7177130" cy="1143000"/>
          </a:xfrm>
        </p:spPr>
        <p:txBody>
          <a:bodyPr/>
          <a:lstStyle/>
          <a:p>
            <a:r>
              <a:rPr lang="en-US" dirty="0" smtClean="0"/>
              <a:t>Bayesian Modeling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8228" y="3022204"/>
            <a:ext cx="772519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 Bayes rule allows us to express the posterior over parameters in terms of the </a:t>
            </a:r>
          </a:p>
          <a:p>
            <a:r>
              <a:rPr lang="en-US" dirty="0"/>
              <a:t> </a:t>
            </a:r>
            <a:r>
              <a:rPr lang="en-US" dirty="0" smtClean="0"/>
              <a:t>     prior and likelihood terms: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KpsVQZI6p3gbMjB72J6Q08g09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8" y="612588"/>
            <a:ext cx="1850425" cy="198433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6000" y="149412"/>
            <a:ext cx="284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422" y="4320670"/>
            <a:ext cx="3822700" cy="104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1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7333" y="2129387"/>
            <a:ext cx="7237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 Predictions can be approximated by performing a Monte Carlo average: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533" y="274638"/>
            <a:ext cx="7755467" cy="1143000"/>
          </a:xfrm>
        </p:spPr>
        <p:txBody>
          <a:bodyPr/>
          <a:lstStyle/>
          <a:p>
            <a:r>
              <a:rPr lang="en-US" dirty="0" smtClean="0"/>
              <a:t>MCMC for Posterior Inference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46" y="3308744"/>
            <a:ext cx="7041445" cy="19021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" y="161749"/>
            <a:ext cx="1813009" cy="142019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81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42259" y="140167"/>
            <a:ext cx="8229600" cy="1143000"/>
          </a:xfrm>
        </p:spPr>
        <p:txBody>
          <a:bodyPr/>
          <a:lstStyle/>
          <a:p>
            <a:r>
              <a:rPr lang="en-GB" dirty="0" smtClean="0"/>
              <a:t>Mini-Tutorial MCMC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58" y="1893332"/>
            <a:ext cx="7515412" cy="49646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0824" y="1240118"/>
            <a:ext cx="6881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</a:rPr>
              <a:t>Following example copied from: An </a:t>
            </a:r>
            <a:r>
              <a:rPr lang="en-GB" sz="1600" dirty="0">
                <a:solidFill>
                  <a:srgbClr val="0000FF"/>
                </a:solidFill>
              </a:rPr>
              <a:t>Introduction to MCMC for Machine </a:t>
            </a:r>
            <a:r>
              <a:rPr lang="en-GB" sz="1600" dirty="0" smtClean="0">
                <a:solidFill>
                  <a:srgbClr val="0000FF"/>
                </a:solidFill>
              </a:rPr>
              <a:t>Learning</a:t>
            </a:r>
          </a:p>
          <a:p>
            <a:r>
              <a:rPr lang="en-GB" sz="1600" dirty="0" err="1" smtClean="0">
                <a:solidFill>
                  <a:srgbClr val="0000FF"/>
                </a:solidFill>
              </a:rPr>
              <a:t>Andrieu</a:t>
            </a:r>
            <a:r>
              <a:rPr lang="en-GB" sz="1600" dirty="0" smtClean="0">
                <a:solidFill>
                  <a:srgbClr val="0000FF"/>
                </a:solidFill>
              </a:rPr>
              <a:t>, de </a:t>
            </a:r>
            <a:r>
              <a:rPr lang="en-GB" sz="1600" dirty="0" err="1" smtClean="0">
                <a:solidFill>
                  <a:srgbClr val="0000FF"/>
                </a:solidFill>
              </a:rPr>
              <a:t>Freitas</a:t>
            </a:r>
            <a:r>
              <a:rPr lang="en-GB" sz="1600" dirty="0" smtClean="0">
                <a:solidFill>
                  <a:srgbClr val="0000FF"/>
                </a:solidFill>
              </a:rPr>
              <a:t>, </a:t>
            </a:r>
            <a:r>
              <a:rPr lang="en-GB" sz="1600" dirty="0" err="1" smtClean="0">
                <a:solidFill>
                  <a:srgbClr val="0000FF"/>
                </a:solidFill>
              </a:rPr>
              <a:t>Doucet</a:t>
            </a:r>
            <a:r>
              <a:rPr lang="en-GB" sz="1600" dirty="0" smtClean="0">
                <a:solidFill>
                  <a:srgbClr val="0000FF"/>
                </a:solidFill>
              </a:rPr>
              <a:t>, Jordan, Machine Learning, 2003</a:t>
            </a:r>
          </a:p>
          <a:p>
            <a:endParaRPr lang="en-GB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66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65" y="0"/>
            <a:ext cx="7948689" cy="61312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3323" y="6273224"/>
            <a:ext cx="603011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</a:rPr>
              <a:t>E</a:t>
            </a:r>
            <a:r>
              <a:rPr lang="en-GB" sz="1600" dirty="0" smtClean="0">
                <a:solidFill>
                  <a:srgbClr val="0000FF"/>
                </a:solidFill>
              </a:rPr>
              <a:t>xample copied from: An </a:t>
            </a:r>
            <a:r>
              <a:rPr lang="en-GB" sz="1600" dirty="0">
                <a:solidFill>
                  <a:srgbClr val="0000FF"/>
                </a:solidFill>
              </a:rPr>
              <a:t>Introduction to MCMC for Machine </a:t>
            </a:r>
            <a:r>
              <a:rPr lang="en-GB" sz="1600" dirty="0" smtClean="0">
                <a:solidFill>
                  <a:srgbClr val="0000FF"/>
                </a:solidFill>
              </a:rPr>
              <a:t>Learning</a:t>
            </a:r>
          </a:p>
          <a:p>
            <a:r>
              <a:rPr lang="en-GB" sz="1600" dirty="0" err="1" smtClean="0">
                <a:solidFill>
                  <a:srgbClr val="0000FF"/>
                </a:solidFill>
              </a:rPr>
              <a:t>Andrieu</a:t>
            </a:r>
            <a:r>
              <a:rPr lang="en-GB" sz="1600" dirty="0" smtClean="0">
                <a:solidFill>
                  <a:srgbClr val="0000FF"/>
                </a:solidFill>
              </a:rPr>
              <a:t>, de </a:t>
            </a:r>
            <a:r>
              <a:rPr lang="en-GB" sz="1600" dirty="0" err="1" smtClean="0">
                <a:solidFill>
                  <a:srgbClr val="0000FF"/>
                </a:solidFill>
              </a:rPr>
              <a:t>Freitas</a:t>
            </a:r>
            <a:r>
              <a:rPr lang="en-GB" sz="1600" dirty="0" smtClean="0">
                <a:solidFill>
                  <a:srgbClr val="0000FF"/>
                </a:solidFill>
              </a:rPr>
              <a:t>, </a:t>
            </a:r>
            <a:r>
              <a:rPr lang="en-GB" sz="1600" dirty="0" err="1" smtClean="0">
                <a:solidFill>
                  <a:srgbClr val="0000FF"/>
                </a:solidFill>
              </a:rPr>
              <a:t>Doucet</a:t>
            </a:r>
            <a:r>
              <a:rPr lang="en-GB" sz="1600" dirty="0" smtClean="0">
                <a:solidFill>
                  <a:srgbClr val="0000FF"/>
                </a:solidFill>
              </a:rPr>
              <a:t>, Jordan, Machine Learning, 2003</a:t>
            </a:r>
          </a:p>
        </p:txBody>
      </p:sp>
    </p:spTree>
    <p:extLst>
      <p:ext uri="{BB962C8B-B14F-4D97-AF65-F5344CB8AC3E}">
        <p14:creationId xmlns:p14="http://schemas.microsoft.com/office/powerpoint/2010/main" val="357765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00"/>
            <a:ext cx="9144000" cy="671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56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Examples of MCMC in CS/Eng.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25510-36B1-6B4A-9156-B4319CBD1FD0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5" y="2021331"/>
            <a:ext cx="4636085" cy="38356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2588" y="5871882"/>
            <a:ext cx="3826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</a:rPr>
              <a:t>Image Segmentation by Data-Driven MCMC</a:t>
            </a:r>
          </a:p>
          <a:p>
            <a:r>
              <a:rPr lang="en-GB" sz="1600" dirty="0" err="1" smtClean="0">
                <a:solidFill>
                  <a:srgbClr val="0000FF"/>
                </a:solidFill>
              </a:rPr>
              <a:t>Tu</a:t>
            </a:r>
            <a:r>
              <a:rPr lang="en-GB" sz="1600" dirty="0" smtClean="0">
                <a:solidFill>
                  <a:srgbClr val="0000FF"/>
                </a:solidFill>
              </a:rPr>
              <a:t> &amp; Zhu, TPAMI, 2002</a:t>
            </a:r>
            <a:endParaRPr lang="en-GB" sz="16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6235" y="1464235"/>
            <a:ext cx="21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Image Segmentation</a:t>
            </a:r>
            <a:endParaRPr lang="en-GB" dirty="0"/>
          </a:p>
        </p:txBody>
      </p:sp>
      <p:pic>
        <p:nvPicPr>
          <p:cNvPr id="11" name="Picture 10" descr="fastslam-still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529" y="2256117"/>
            <a:ext cx="3716619" cy="29732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080001" y="1613648"/>
            <a:ext cx="390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Simultaneous Localization and Mapping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5602941" y="5871883"/>
            <a:ext cx="2223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</a:rPr>
              <a:t>Simulation by Dieter Fox</a:t>
            </a:r>
            <a:endParaRPr lang="en-GB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986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elta\theta_t = \frac{\epsilon}{2} \left( \nabla\log p(\theta_t) + \textcolor{blue}{\displaystyle\sum_{i=1}^{N} \nabla\log p(x_i; \theta_t)} \right)$&#10;\end{document}"/>
  <p:tag name="IGUANATEXSIZE" val="2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Delta\theta_t = \frac{\epsilon_{t}}{2} \left( \nabla\log p(\theta_t) + \frac{N}{n} \displaystyle\sum_{i=1}^{n} \nabla\log p(x_{t_i}; \theta_t) \right) + \mathbb{N}(0,\epsilon_{t})$&#10;\end{document}"/>
  <p:tag name="IGUANATEXSIZE" val="2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\mathcal{N} \left(\displaystyle\sum_{i=1}^{N} \nabla\log p(x_{i}; \theta_t) ,V(\theta_t,n)\right)$&#10;\end{document}"/>
  <p:tag name="IGUANATEXSIZE" val="2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\frac{\epsilon_t^2V(\theta_t)}{4} $&#10;\end{document}"/>
  <p:tag name="IGUANATEXSIZE" val="2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 \textcolor{black}{\epsilon_t}$&#10;\end{document}"/>
  <p:tag name="IGUANATEXSIZE" val="2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 \textcolor{black}{\epsilon_t}$&#10;\end{document}"/>
  <p:tag name="IGUANATEXSIZE" val="2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\frac{\epsilon_t^2V(\theta_t)}{4} $&#10;\end{document}"/>
  <p:tag name="IGUANATEXSIZE" val="2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 \textcolor{black}{\epsilon_t}$&#10;\end{document}"/>
  <p:tag name="IGUANATEXSIZE" val="2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Delta\theta_t = \frac{\epsilon_{t}}{2} \left( \nabla\log p(\theta_t) + \frac{N}{n} \displaystyle\sum_{i=1}^{n} \nabla\log p(x_{t_i}; \theta_t) \right) + \mathbb{N}(0,\epsilon_{t})$&#10;\end{document}"/>
  <p:tag name="IGUANATEXSIZE" val="2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\mathcal{N} \left(\displaystyle\sum_{i=1}^{N} \nabla\log p(x_{i}; \theta_t) ,V(\theta_t,n)\right)$&#10;\end{document}"/>
  <p:tag name="IGUANATEXSIZE" val="2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[usenames,dvipsnames]{color}&#10;\pagestyle{empty}&#10;\begin{document}&#10;$ \textcolor{black}{\epsilon_t}$&#10;\end{document}"/>
  <p:tag name="IGUANATEXSIZE" val="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elta\theta_t = \frac{\epsilon_{\textcolor{red}{t}}}{2} \left( \nabla\log p(\theta_t) + \textcolor{blue}{\textcolor{red}{\frac{N}{n}} \displaystyle\sum_{i=1}^{\textcolor{red}{n}} \nabla\log p(x_{\textcolor{red}{t_i}}; \theta_t)} \right)$&#10;\end{document}"/>
  <p:tag name="IGUANATEXSIZE" val="2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pagestyle{empty}&#10;\begin{document}&#10;\begin{equation}&#10;\theta|X_N \sim \mathcal{N}(\theta_0,I_N^{-1}) \text{ as } N \rightarrow \infty \nonumber&#10;\end{equation}&#10;\end{document}"/>
  <p:tag name="IGUANATEXSIZE" val="2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{color}&#10;\pagestyle{empty}&#10;\begin{document}&#10;\begin{equation}&#10;I_N(\theta) = \mathbb{E}_{X|\theta}\left[~\text{Cov. of gradient of log-likelihood at}~\theta~\right] \nonumber&#10;\end{equation}&#10;\end{document}"/>
  <p:tag name="IGUANATEXSIZE" val="2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{color}&#10;\pagestyle{empty}&#10;\begin{document}&#10;\begin{equation}&#10;I_N(\theta) = \mathbb{E}_{X|\theta}\left[~\text{negative Hessian of log-likelihood at}~\theta~\right] \nonumber&#10;\end{equation}&#10;\end{document}"/>
  <p:tag name="IGUANATEXSIZE" val="2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theta_{t+1} \leftarrow \theta_{t} + \frac{\epsilon C}{2} \left\lbrace \nabla\log p(\theta_t) + \frac{N}{n} \displaystyle\sum_{i=1}^{n} \nabla\log p(x_{t_i}; \theta_t) \right\rbrace + \mathbb{N}(0,\epsilon C)$&#10;\end{document}"/>
  <p:tag name="IGUANATEXSIZE" val="2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theta_{t+1} \leftarrow \theta_{t} + \frac{\epsilon C}{2} \left\lbrace -I_N(\theta_t-\theta_0) \right\rbrace + \mathbb{N}(0,\epsilon C - \frac{\epsilon^2}{4} CI_NC)$&#10;\end{document}"/>
  <p:tag name="IGUANATEXSIZE" val="2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$p(\theta|X_N)$&#10;\end{document}"/>
  <p:tag name="IGUANATEXSIZE" val="2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$\mathcal{N}(\theta_0,I_N^{-1})$&#10;\end{document}"/>
  <p:tag name="IGUANATEXSIZE" val="2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theta_{t+1} \leftarrow \theta_{t} + \frac{\epsilon C}{2} \left\lbrace \nabla\log p(\theta_t) + \frac{N}{n} \displaystyle\sum_{i=1}^{n} \nabla\log p(x_{t_i}; \theta_t) \right\rbrace + \mathbb{N}(0,\epsilon C)$&#10;\end{document}"/>
  <p:tag name="IGUANATEXSIZE" val="2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theta_{t+1} \leftarrow \theta_{t} + \frac{\epsilon C}{2} \left\lbrace -I_N(\theta_t-\theta_0) \right\rbrace + \mathbb{N}(0,\epsilon C - \frac{\epsilon^2}{4} CI_NC)$&#10;\end{document}"/>
  <p:tag name="IGUANATEXSIZE" val="2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theta_{t+1} \leftarrow \theta_{t} + \frac{\epsilon C}{2} \left\lbrace \nabla\log p(\theta_t) + \frac{N}{n} \displaystyle\sum_{i=1}^{n} \nabla\log p(x_{t_i}; \theta_t) \right\rbrace + \mathbb{N}(0,Q)$&#10;\end{document}"/>
  <p:tag name="IGUANATEXSIZE" val="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isplaystyle\sum_{t=1}^{\infty} \epsilon_t = \infty$&#10;\end{document}"/>
  <p:tag name="IGUANATEXSIZE" val="2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epsilon C - \frac{\epsilon^2}{4}CI_NC - \frac{\epsilon^2}{4}\frac{N}{n}CI_NC$&#10;\end{document}"/>
  <p:tag name="IGUANATEXSIZE" val="2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isplaystyle\sum_{t=1}^{\infty} \epsilon_t^2 &lt; \infty$&#10;\end{document}"/>
  <p:tag name="IGUANATEXSIZE" val="2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epsilon_t = \frac{a}{(b+t)^{\gamma}}$&#10;\end{document}"/>
  <p:tag name="IGUANATEXSIZE" val="2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Delta\theta_t = \frac{\epsilon}{2} \left( \nabla\log p(\theta_t) + \textcolor{blue}{\displaystyle\sum_{i=1}^{N} \nabla\log p(x_i; \theta_t)} \right) + \mathbb{N}(0,\epsilon)$&#10;\end{document}"/>
  <p:tag name="IGUANATEXSIZE" val="2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isplaystyle\sum_{t=1}^{\infty} \epsilon_t = \infty$&#10;\end{document}"/>
  <p:tag name="IGUANATEXSIZE" val="2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color}&#10;\pagestyle{empty}&#10;\begin{document}&#10;$\displaystyle\sum_{t=1}^{\infty} \epsilon_t^2 &lt; \infty$&#10;\end{document}"/>
  <p:tag name="IGUANATEXSIZE" val="2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usepackage{amssymb}&#10;\usepackage[usenames,dvipsnames]{color}&#10;\pagestyle{empty}&#10;\begin{document}&#10;$\Delta\theta_t = \frac{\epsilon_{\textcolor{red}{t}}}{2} \left( \nabla\log p(\theta_t) + \textcolor{blue}{\textcolor{red}{\frac{N}{n}} \displaystyle\sum_{i=1}^{\textcolor{red}{n}} \nabla\log p(x_{\textcolor{red}{t_i}}; \theta_t)} \right) + \mathbb{N}(0,\epsilon_{\textcolor{red}{t}}) $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1410</Words>
  <Application>Microsoft Macintosh PowerPoint</Application>
  <PresentationFormat>On-screen Show (4:3)</PresentationFormat>
  <Paragraphs>298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Austerity in MCMC Land: Cutting the Computational Budget</vt:lpstr>
      <vt:lpstr>PowerPoint Presentation</vt:lpstr>
      <vt:lpstr>Why be a Big Bayesian? </vt:lpstr>
      <vt:lpstr>Bayesian Modeling</vt:lpstr>
      <vt:lpstr>MCMC for Posterior Inference</vt:lpstr>
      <vt:lpstr>Mini-Tutorial MCMC</vt:lpstr>
      <vt:lpstr>PowerPoint Presentation</vt:lpstr>
      <vt:lpstr>PowerPoint Presentation</vt:lpstr>
      <vt:lpstr>Examples of MCMC in CS/Eng.</vt:lpstr>
      <vt:lpstr>MCMC</vt:lpstr>
      <vt:lpstr>What are we doing (wrong)?</vt:lpstr>
      <vt:lpstr>Can we do better?</vt:lpstr>
      <vt:lpstr>PowerPoint Presentation</vt:lpstr>
      <vt:lpstr>The MCMC tradeoff</vt:lpstr>
      <vt:lpstr>Two Ways to turn a  Knob</vt:lpstr>
      <vt:lpstr>Metropolis Hastings on a Budget</vt:lpstr>
      <vt:lpstr>MH as a Statistical Test</vt:lpstr>
      <vt:lpstr>Sequential Hypothesis Tests</vt:lpstr>
      <vt:lpstr>Tradeoff</vt:lpstr>
      <vt:lpstr>Logistic Regression on MNIST</vt:lpstr>
      <vt:lpstr>Two Ways to turn a  Knob</vt:lpstr>
      <vt:lpstr>Stochastic Gradient Descent</vt:lpstr>
      <vt:lpstr>Langevin Dynamics</vt:lpstr>
      <vt:lpstr>Langevin Dynamics with Stochastic Gradients</vt:lpstr>
      <vt:lpstr>Stochastic Gradient Langevin Dynamics</vt:lpstr>
      <vt:lpstr>A Closer Look …</vt:lpstr>
      <vt:lpstr>A Closer Look …</vt:lpstr>
      <vt:lpstr>Example: MoG</vt:lpstr>
      <vt:lpstr>Mixing Issues</vt:lpstr>
      <vt:lpstr>The Bernstein-von Mises Theorem (Bayesian CLT)</vt:lpstr>
      <vt:lpstr>Sampling Accuracy– Mixing Rate Tradeoff</vt:lpstr>
      <vt:lpstr>A Hybrid</vt:lpstr>
      <vt:lpstr>Experiments (LR on MNIST) </vt:lpstr>
      <vt:lpstr>Experiments (LR on MINIST)</vt:lpstr>
      <vt:lpstr>SGFS in a Nutshell</vt:lpstr>
      <vt:lpstr>Conclusions</vt:lpstr>
    </vt:vector>
  </TitlesOfParts>
  <Company>UCI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Posterior Sampling using Stochastic Gradients </dc:title>
  <dc:creator>Max Welling</dc:creator>
  <cp:lastModifiedBy>Max Welling</cp:lastModifiedBy>
  <cp:revision>74</cp:revision>
  <dcterms:created xsi:type="dcterms:W3CDTF">2012-03-21T16:27:13Z</dcterms:created>
  <dcterms:modified xsi:type="dcterms:W3CDTF">2013-03-29T12:38:25Z</dcterms:modified>
</cp:coreProperties>
</file>

<file path=docProps/thumbnail.jpeg>
</file>